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339" r:id="rId3"/>
    <p:sldId id="327" r:id="rId4"/>
    <p:sldId id="338" r:id="rId5"/>
    <p:sldId id="653" r:id="rId6"/>
    <p:sldId id="654" r:id="rId7"/>
    <p:sldId id="670" r:id="rId8"/>
    <p:sldId id="671" r:id="rId9"/>
    <p:sldId id="672" r:id="rId10"/>
    <p:sldId id="673" r:id="rId11"/>
    <p:sldId id="674" r:id="rId12"/>
    <p:sldId id="675" r:id="rId13"/>
    <p:sldId id="676" r:id="rId14"/>
    <p:sldId id="334" r:id="rId15"/>
    <p:sldId id="655" r:id="rId16"/>
    <p:sldId id="318" r:id="rId17"/>
    <p:sldId id="657" r:id="rId18"/>
    <p:sldId id="677" r:id="rId19"/>
    <p:sldId id="668" r:id="rId20"/>
    <p:sldId id="665" r:id="rId21"/>
    <p:sldId id="666" r:id="rId22"/>
    <p:sldId id="667" r:id="rId23"/>
    <p:sldId id="669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ABF6B2-5BD9-4A6B-BDAC-3F2C9776863C}">
          <p14:sldIdLst>
            <p14:sldId id="265"/>
            <p14:sldId id="339"/>
            <p14:sldId id="327"/>
            <p14:sldId id="338"/>
            <p14:sldId id="653"/>
            <p14:sldId id="654"/>
            <p14:sldId id="670"/>
            <p14:sldId id="671"/>
            <p14:sldId id="672"/>
            <p14:sldId id="673"/>
            <p14:sldId id="674"/>
            <p14:sldId id="675"/>
            <p14:sldId id="676"/>
            <p14:sldId id="334"/>
            <p14:sldId id="655"/>
            <p14:sldId id="318"/>
          </p14:sldIdLst>
        </p14:section>
        <p14:section name="Untitled Section" id="{F4288980-42E1-413F-8FFB-EE37D4839660}">
          <p14:sldIdLst>
            <p14:sldId id="657"/>
            <p14:sldId id="677"/>
            <p14:sldId id="668"/>
            <p14:sldId id="665"/>
            <p14:sldId id="666"/>
            <p14:sldId id="667"/>
            <p14:sldId id="669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Indicators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DA-44D0-885D-BE684B21ED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DA-44D0-885D-BE684B21ED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DA-44D0-885D-BE684B21ED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DA-44D0-885D-BE684B21ED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Rated A</c:v>
                </c:pt>
                <c:pt idx="1">
                  <c:v>Rated B or B+</c:v>
                </c:pt>
                <c:pt idx="2">
                  <c:v>Rated C or C+</c:v>
                </c:pt>
                <c:pt idx="3">
                  <c:v>Rated D or D+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DA-44D0-885D-BE684B21ED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31796053421415"/>
          <c:y val="0.81793017083638819"/>
          <c:w val="0.63536389394668402"/>
          <c:h val="0.1820698291636118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2B572-1857-4961-B2E1-C67B6CF064D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F150A1-CC7B-4330-9F8B-AD30C0CB1274}">
      <dgm:prSet phldrT="[Text]" custT="1"/>
      <dgm:spPr/>
      <dgm:t>
        <a:bodyPr/>
        <a:lstStyle/>
        <a:p>
          <a:r>
            <a:rPr lang="en-US" sz="1800" dirty="0" err="1"/>
            <a:t>MoH</a:t>
          </a:r>
          <a:r>
            <a:rPr lang="en-US" sz="1800" dirty="0"/>
            <a:t> Vs </a:t>
          </a:r>
          <a:r>
            <a:rPr lang="en-US" sz="1800" dirty="0" err="1"/>
            <a:t>MoF</a:t>
          </a:r>
          <a:endParaRPr lang="en-US" sz="1800" dirty="0"/>
        </a:p>
      </dgm:t>
    </dgm:pt>
    <dgm:pt modelId="{2756253A-E5D1-46EF-B9C7-DE5C3111F699}" type="parTrans" cxnId="{9B3FC7F4-41F9-4CC7-8AB3-339FC7E2F98C}">
      <dgm:prSet/>
      <dgm:spPr/>
      <dgm:t>
        <a:bodyPr/>
        <a:lstStyle/>
        <a:p>
          <a:endParaRPr lang="en-US"/>
        </a:p>
      </dgm:t>
    </dgm:pt>
    <dgm:pt modelId="{FC3B25DB-8308-4B99-814E-B8EED789A3AA}" type="sibTrans" cxnId="{9B3FC7F4-41F9-4CC7-8AB3-339FC7E2F98C}">
      <dgm:prSet/>
      <dgm:spPr/>
      <dgm:t>
        <a:bodyPr/>
        <a:lstStyle/>
        <a:p>
          <a:endParaRPr lang="en-US"/>
        </a:p>
      </dgm:t>
    </dgm:pt>
    <dgm:pt modelId="{58BEFDEA-2275-4E8E-BE11-CD6F0551D8E9}">
      <dgm:prSet phldrT="[Text]" custT="1"/>
      <dgm:spPr/>
      <dgm:t>
        <a:bodyPr/>
        <a:lstStyle/>
        <a:p>
          <a:r>
            <a:rPr lang="en-US" sz="1400" dirty="0"/>
            <a:t>Understanding &amp; perspectives</a:t>
          </a:r>
        </a:p>
      </dgm:t>
    </dgm:pt>
    <dgm:pt modelId="{208B61D5-0E11-424A-89F4-AA6386DF1101}" type="parTrans" cxnId="{EFAA352D-F2BD-4E85-90FE-FCD86E5432CF}">
      <dgm:prSet/>
      <dgm:spPr/>
      <dgm:t>
        <a:bodyPr/>
        <a:lstStyle/>
        <a:p>
          <a:endParaRPr lang="en-US"/>
        </a:p>
      </dgm:t>
    </dgm:pt>
    <dgm:pt modelId="{9D9FF445-9CA1-4010-9B5D-70D29521A3F7}" type="sibTrans" cxnId="{EFAA352D-F2BD-4E85-90FE-FCD86E5432CF}">
      <dgm:prSet/>
      <dgm:spPr/>
      <dgm:t>
        <a:bodyPr/>
        <a:lstStyle/>
        <a:p>
          <a:endParaRPr lang="en-US"/>
        </a:p>
      </dgm:t>
    </dgm:pt>
    <dgm:pt modelId="{AAF21B1D-99E4-4D16-842A-0709B1ACED1A}">
      <dgm:prSet phldrT="[Text]" custT="1"/>
      <dgm:spPr/>
      <dgm:t>
        <a:bodyPr/>
        <a:lstStyle/>
        <a:p>
          <a:pPr algn="ctr"/>
          <a:r>
            <a:rPr lang="en-US" sz="1600" dirty="0"/>
            <a:t>Budget Preparation &amp; METF</a:t>
          </a:r>
        </a:p>
      </dgm:t>
    </dgm:pt>
    <dgm:pt modelId="{200CE4F1-902E-4B8D-9D15-009FDF532837}" type="parTrans" cxnId="{C34DD906-38ED-407A-9847-373A336786D3}">
      <dgm:prSet/>
      <dgm:spPr/>
      <dgm:t>
        <a:bodyPr/>
        <a:lstStyle/>
        <a:p>
          <a:endParaRPr lang="en-US"/>
        </a:p>
      </dgm:t>
    </dgm:pt>
    <dgm:pt modelId="{849C13EF-F440-46C3-BFC1-374E5BA51993}" type="sibTrans" cxnId="{C34DD906-38ED-407A-9847-373A336786D3}">
      <dgm:prSet/>
      <dgm:spPr/>
      <dgm:t>
        <a:bodyPr/>
        <a:lstStyle/>
        <a:p>
          <a:endParaRPr lang="en-US"/>
        </a:p>
      </dgm:t>
    </dgm:pt>
    <dgm:pt modelId="{34AE71D4-7585-4FAA-86A1-E2D827DACD53}">
      <dgm:prSet phldrT="[Text]" custT="1"/>
      <dgm:spPr/>
      <dgm:t>
        <a:bodyPr/>
        <a:lstStyle/>
        <a:p>
          <a:r>
            <a:rPr lang="en-US" sz="1300" dirty="0"/>
            <a:t>Input based/ activity based / Program budgeting</a:t>
          </a:r>
        </a:p>
      </dgm:t>
    </dgm:pt>
    <dgm:pt modelId="{2C7C1ACA-D0AA-4EA3-AFE0-10DECE17748D}" type="parTrans" cxnId="{5275548D-A25E-4005-B10A-A9AC06639355}">
      <dgm:prSet/>
      <dgm:spPr/>
      <dgm:t>
        <a:bodyPr/>
        <a:lstStyle/>
        <a:p>
          <a:endParaRPr lang="en-US"/>
        </a:p>
      </dgm:t>
    </dgm:pt>
    <dgm:pt modelId="{F38A5FB4-5E55-4120-B33C-BC9723869974}" type="sibTrans" cxnId="{5275548D-A25E-4005-B10A-A9AC06639355}">
      <dgm:prSet/>
      <dgm:spPr/>
      <dgm:t>
        <a:bodyPr/>
        <a:lstStyle/>
        <a:p>
          <a:endParaRPr lang="en-US"/>
        </a:p>
      </dgm:t>
    </dgm:pt>
    <dgm:pt modelId="{5581B0AE-BDBC-4080-BF59-E3C26247BBAB}">
      <dgm:prSet phldrT="[Text]" custT="1"/>
      <dgm:spPr/>
      <dgm:t>
        <a:bodyPr/>
        <a:lstStyle/>
        <a:p>
          <a:r>
            <a:rPr lang="en-US" sz="1600" dirty="0"/>
            <a:t>Budget execution: Control vs flexibility</a:t>
          </a:r>
        </a:p>
      </dgm:t>
    </dgm:pt>
    <dgm:pt modelId="{DF945625-C897-4AFE-9926-72E9AF52A7B5}" type="parTrans" cxnId="{1A94D705-DE6B-4837-8C5F-C58414D6EDD0}">
      <dgm:prSet/>
      <dgm:spPr/>
      <dgm:t>
        <a:bodyPr/>
        <a:lstStyle/>
        <a:p>
          <a:endParaRPr lang="en-US"/>
        </a:p>
      </dgm:t>
    </dgm:pt>
    <dgm:pt modelId="{EF83D91B-58B4-4DB4-AFC6-5E709B0D6C26}" type="sibTrans" cxnId="{1A94D705-DE6B-4837-8C5F-C58414D6EDD0}">
      <dgm:prSet/>
      <dgm:spPr/>
      <dgm:t>
        <a:bodyPr/>
        <a:lstStyle/>
        <a:p>
          <a:endParaRPr lang="en-US"/>
        </a:p>
      </dgm:t>
    </dgm:pt>
    <dgm:pt modelId="{ECB861B0-DED0-4F77-A5C7-4726F729E88B}">
      <dgm:prSet phldrT="[Text]" custT="1"/>
      <dgm:spPr/>
      <dgm:t>
        <a:bodyPr/>
        <a:lstStyle/>
        <a:p>
          <a:r>
            <a:rPr lang="en-US" sz="1400" dirty="0"/>
            <a:t>Commitment controls &amp; arrears</a:t>
          </a:r>
        </a:p>
      </dgm:t>
    </dgm:pt>
    <dgm:pt modelId="{D91B2CCB-7C96-4FEB-A5DC-3CF5797F629B}" type="parTrans" cxnId="{07ACD0BB-3473-4F63-B132-872FBCC987CB}">
      <dgm:prSet/>
      <dgm:spPr/>
      <dgm:t>
        <a:bodyPr/>
        <a:lstStyle/>
        <a:p>
          <a:endParaRPr lang="en-US"/>
        </a:p>
      </dgm:t>
    </dgm:pt>
    <dgm:pt modelId="{2AE4D799-5F2E-4CC2-90E4-783061BF5C05}" type="sibTrans" cxnId="{07ACD0BB-3473-4F63-B132-872FBCC987CB}">
      <dgm:prSet/>
      <dgm:spPr/>
      <dgm:t>
        <a:bodyPr/>
        <a:lstStyle/>
        <a:p>
          <a:endParaRPr lang="en-US"/>
        </a:p>
      </dgm:t>
    </dgm:pt>
    <dgm:pt modelId="{E7C14F66-D3EC-47B7-85CF-479939B81AB6}">
      <dgm:prSet phldrT="[Text]" custT="1"/>
      <dgm:spPr/>
      <dgm:t>
        <a:bodyPr/>
        <a:lstStyle/>
        <a:p>
          <a:pPr algn="l"/>
          <a:r>
            <a:rPr lang="en-US" sz="1600" dirty="0"/>
            <a:t>Oversight&amp; accountability</a:t>
          </a:r>
        </a:p>
      </dgm:t>
    </dgm:pt>
    <dgm:pt modelId="{C3B9FE5A-7D77-444A-9076-D93C5CC39E69}" type="parTrans" cxnId="{26A07830-C2EB-40F8-BE9C-1EAF72F41C05}">
      <dgm:prSet/>
      <dgm:spPr/>
      <dgm:t>
        <a:bodyPr/>
        <a:lstStyle/>
        <a:p>
          <a:endParaRPr lang="en-US"/>
        </a:p>
      </dgm:t>
    </dgm:pt>
    <dgm:pt modelId="{A04941D0-84C6-45CD-9F96-DF33D8BB9396}" type="sibTrans" cxnId="{26A07830-C2EB-40F8-BE9C-1EAF72F41C05}">
      <dgm:prSet/>
      <dgm:spPr/>
      <dgm:t>
        <a:bodyPr/>
        <a:lstStyle/>
        <a:p>
          <a:endParaRPr lang="en-US"/>
        </a:p>
      </dgm:t>
    </dgm:pt>
    <dgm:pt modelId="{B1DECBC4-2174-4B96-9612-470933C02B70}">
      <dgm:prSet phldrT="[Text]" custT="1"/>
      <dgm:spPr/>
      <dgm:t>
        <a:bodyPr/>
        <a:lstStyle/>
        <a:p>
          <a:r>
            <a:rPr lang="en-US" sz="1400" dirty="0"/>
            <a:t>Financial reporting</a:t>
          </a:r>
        </a:p>
      </dgm:t>
    </dgm:pt>
    <dgm:pt modelId="{1F0C941D-5906-4457-A276-4B7FBF3A72CE}" type="parTrans" cxnId="{E5D89D11-F3A6-4E19-8EFF-73B3BEEEC279}">
      <dgm:prSet/>
      <dgm:spPr/>
      <dgm:t>
        <a:bodyPr/>
        <a:lstStyle/>
        <a:p>
          <a:endParaRPr lang="en-US"/>
        </a:p>
      </dgm:t>
    </dgm:pt>
    <dgm:pt modelId="{53235665-8063-44A9-B423-209164612686}" type="sibTrans" cxnId="{E5D89D11-F3A6-4E19-8EFF-73B3BEEEC279}">
      <dgm:prSet/>
      <dgm:spPr/>
      <dgm:t>
        <a:bodyPr/>
        <a:lstStyle/>
        <a:p>
          <a:endParaRPr lang="en-US"/>
        </a:p>
      </dgm:t>
    </dgm:pt>
    <dgm:pt modelId="{91B1F359-F773-4797-8DFC-BCFF82692C37}">
      <dgm:prSet phldrT="[Text]" custT="1"/>
      <dgm:spPr/>
      <dgm:t>
        <a:bodyPr/>
        <a:lstStyle/>
        <a:p>
          <a:r>
            <a:rPr lang="en-US" sz="1400" dirty="0"/>
            <a:t> Internal controls &amp; IFMIS systems</a:t>
          </a:r>
        </a:p>
      </dgm:t>
    </dgm:pt>
    <dgm:pt modelId="{150130AA-1DF7-400F-93E0-035A681A2515}" type="parTrans" cxnId="{E531DCBB-7A04-47FC-91DA-915DB80C1D38}">
      <dgm:prSet/>
      <dgm:spPr/>
      <dgm:t>
        <a:bodyPr/>
        <a:lstStyle/>
        <a:p>
          <a:endParaRPr lang="en-US"/>
        </a:p>
      </dgm:t>
    </dgm:pt>
    <dgm:pt modelId="{8048D9EE-56F5-48FA-950C-FB704F1F5D1A}" type="sibTrans" cxnId="{E531DCBB-7A04-47FC-91DA-915DB80C1D38}">
      <dgm:prSet/>
      <dgm:spPr/>
      <dgm:t>
        <a:bodyPr/>
        <a:lstStyle/>
        <a:p>
          <a:endParaRPr lang="en-US"/>
        </a:p>
      </dgm:t>
    </dgm:pt>
    <dgm:pt modelId="{C10E254A-F835-427C-935E-28FA70A44A74}">
      <dgm:prSet phldrT="[Text]" custT="1"/>
      <dgm:spPr/>
      <dgm:t>
        <a:bodyPr/>
        <a:lstStyle/>
        <a:p>
          <a:r>
            <a:rPr lang="en-US" sz="1400" dirty="0"/>
            <a:t>DRM</a:t>
          </a:r>
        </a:p>
      </dgm:t>
    </dgm:pt>
    <dgm:pt modelId="{717D279E-A831-4C66-BCC4-3BF6F78EE79E}" type="parTrans" cxnId="{45730553-8530-4D71-8ECE-5BA581F93814}">
      <dgm:prSet/>
      <dgm:spPr/>
      <dgm:t>
        <a:bodyPr/>
        <a:lstStyle/>
        <a:p>
          <a:endParaRPr lang="en-US"/>
        </a:p>
      </dgm:t>
    </dgm:pt>
    <dgm:pt modelId="{ED59B0CC-C034-4765-BF56-60C1828F3824}" type="sibTrans" cxnId="{45730553-8530-4D71-8ECE-5BA581F93814}">
      <dgm:prSet/>
      <dgm:spPr/>
      <dgm:t>
        <a:bodyPr/>
        <a:lstStyle/>
        <a:p>
          <a:endParaRPr lang="en-US"/>
        </a:p>
      </dgm:t>
    </dgm:pt>
    <dgm:pt modelId="{9063602D-8C55-4F86-86AF-71CAD57E08D7}">
      <dgm:prSet phldrT="[Text]"/>
      <dgm:spPr/>
      <dgm:t>
        <a:bodyPr/>
        <a:lstStyle/>
        <a:p>
          <a:endParaRPr lang="en-US" sz="1000" dirty="0"/>
        </a:p>
      </dgm:t>
    </dgm:pt>
    <dgm:pt modelId="{8D6F5B80-BAC0-4D70-B3A2-E42B565ABADD}" type="parTrans" cxnId="{CC6F7999-0420-4079-8187-96288155213F}">
      <dgm:prSet/>
      <dgm:spPr/>
      <dgm:t>
        <a:bodyPr/>
        <a:lstStyle/>
        <a:p>
          <a:endParaRPr lang="en-US"/>
        </a:p>
      </dgm:t>
    </dgm:pt>
    <dgm:pt modelId="{AD12FDBA-EE74-410C-B2EA-91AA0F7FA25B}" type="sibTrans" cxnId="{CC6F7999-0420-4079-8187-96288155213F}">
      <dgm:prSet/>
      <dgm:spPr/>
      <dgm:t>
        <a:bodyPr/>
        <a:lstStyle/>
        <a:p>
          <a:endParaRPr lang="en-US"/>
        </a:p>
      </dgm:t>
    </dgm:pt>
    <dgm:pt modelId="{91783B2E-5BC9-4FC9-B1F1-257E2B8C898B}">
      <dgm:prSet phldrT="[Text]" custT="1"/>
      <dgm:spPr/>
      <dgm:t>
        <a:bodyPr/>
        <a:lstStyle/>
        <a:p>
          <a:r>
            <a:rPr lang="en-US" sz="1400" dirty="0"/>
            <a:t>Internal &amp; External Audit</a:t>
          </a:r>
          <a:endParaRPr lang="en-US" sz="1000" dirty="0"/>
        </a:p>
      </dgm:t>
    </dgm:pt>
    <dgm:pt modelId="{FD554919-7A17-44FE-B09E-E3C1DCAE2E8B}" type="parTrans" cxnId="{091DD7B4-CD63-41BA-AA2F-0985F5A4B775}">
      <dgm:prSet/>
      <dgm:spPr/>
      <dgm:t>
        <a:bodyPr/>
        <a:lstStyle/>
        <a:p>
          <a:endParaRPr lang="en-US"/>
        </a:p>
      </dgm:t>
    </dgm:pt>
    <dgm:pt modelId="{F448D00D-CAE1-4936-9A1A-5FA5481A8939}" type="sibTrans" cxnId="{091DD7B4-CD63-41BA-AA2F-0985F5A4B775}">
      <dgm:prSet/>
      <dgm:spPr/>
      <dgm:t>
        <a:bodyPr/>
        <a:lstStyle/>
        <a:p>
          <a:endParaRPr lang="en-US"/>
        </a:p>
      </dgm:t>
    </dgm:pt>
    <dgm:pt modelId="{23FBA276-16E0-4DD1-807D-79548AD20016}">
      <dgm:prSet phldrT="[Text]" custT="1"/>
      <dgm:spPr/>
      <dgm:t>
        <a:bodyPr/>
        <a:lstStyle/>
        <a:p>
          <a:r>
            <a:rPr lang="en-US" sz="1300" dirty="0"/>
            <a:t>National Plan – MTEF – Sector Strategy linked budget</a:t>
          </a:r>
        </a:p>
      </dgm:t>
    </dgm:pt>
    <dgm:pt modelId="{3C630EE2-6AA1-41C4-ADF3-C88356013AFE}" type="parTrans" cxnId="{D82E4604-D072-4B3B-A4A9-7FD38FDA5F39}">
      <dgm:prSet/>
      <dgm:spPr/>
      <dgm:t>
        <a:bodyPr/>
        <a:lstStyle/>
        <a:p>
          <a:endParaRPr lang="en-US"/>
        </a:p>
      </dgm:t>
    </dgm:pt>
    <dgm:pt modelId="{EB54773A-2007-4FA3-9C2E-B1A052F3F790}" type="sibTrans" cxnId="{D82E4604-D072-4B3B-A4A9-7FD38FDA5F39}">
      <dgm:prSet/>
      <dgm:spPr/>
      <dgm:t>
        <a:bodyPr/>
        <a:lstStyle/>
        <a:p>
          <a:endParaRPr lang="en-US"/>
        </a:p>
      </dgm:t>
    </dgm:pt>
    <dgm:pt modelId="{8E23C992-38C7-4D3A-99CE-DFD5966C8B42}" type="pres">
      <dgm:prSet presAssocID="{69C2B572-1857-4961-B2E1-C67B6CF064D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3C39F60-665D-444F-AE85-EBB45FB78794}" type="pres">
      <dgm:prSet presAssocID="{69C2B572-1857-4961-B2E1-C67B6CF064D2}" presName="children" presStyleCnt="0"/>
      <dgm:spPr/>
    </dgm:pt>
    <dgm:pt modelId="{F32674B1-71E4-4B78-B237-25CBDA5A1B7D}" type="pres">
      <dgm:prSet presAssocID="{69C2B572-1857-4961-B2E1-C67B6CF064D2}" presName="child1group" presStyleCnt="0"/>
      <dgm:spPr/>
    </dgm:pt>
    <dgm:pt modelId="{C2379B90-DB09-4C87-9635-8E315018A935}" type="pres">
      <dgm:prSet presAssocID="{69C2B572-1857-4961-B2E1-C67B6CF064D2}" presName="child1" presStyleLbl="bgAcc1" presStyleIdx="0" presStyleCnt="4"/>
      <dgm:spPr/>
    </dgm:pt>
    <dgm:pt modelId="{023B3A42-0C8D-4185-B38B-DF42AFBB1DB3}" type="pres">
      <dgm:prSet presAssocID="{69C2B572-1857-4961-B2E1-C67B6CF064D2}" presName="child1Text" presStyleLbl="bgAcc1" presStyleIdx="0" presStyleCnt="4">
        <dgm:presLayoutVars>
          <dgm:bulletEnabled val="1"/>
        </dgm:presLayoutVars>
      </dgm:prSet>
      <dgm:spPr/>
    </dgm:pt>
    <dgm:pt modelId="{22EE82E1-5EF2-4D82-B0BB-D4CBFC01A0ED}" type="pres">
      <dgm:prSet presAssocID="{69C2B572-1857-4961-B2E1-C67B6CF064D2}" presName="child2group" presStyleCnt="0"/>
      <dgm:spPr/>
    </dgm:pt>
    <dgm:pt modelId="{ED8C65B1-B653-4369-A384-7446B9632F84}" type="pres">
      <dgm:prSet presAssocID="{69C2B572-1857-4961-B2E1-C67B6CF064D2}" presName="child2" presStyleLbl="bgAcc1" presStyleIdx="1" presStyleCnt="4" custLinFactNeighborX="8361"/>
      <dgm:spPr/>
    </dgm:pt>
    <dgm:pt modelId="{779CD1A3-5775-4097-83DB-933B21579CCF}" type="pres">
      <dgm:prSet presAssocID="{69C2B572-1857-4961-B2E1-C67B6CF064D2}" presName="child2Text" presStyleLbl="bgAcc1" presStyleIdx="1" presStyleCnt="4">
        <dgm:presLayoutVars>
          <dgm:bulletEnabled val="1"/>
        </dgm:presLayoutVars>
      </dgm:prSet>
      <dgm:spPr/>
    </dgm:pt>
    <dgm:pt modelId="{6A055A59-F65E-4B30-91EA-99EF42AA294B}" type="pres">
      <dgm:prSet presAssocID="{69C2B572-1857-4961-B2E1-C67B6CF064D2}" presName="child3group" presStyleCnt="0"/>
      <dgm:spPr/>
    </dgm:pt>
    <dgm:pt modelId="{41862D9C-1C49-4E9E-95D0-B6DC3AC8AA68}" type="pres">
      <dgm:prSet presAssocID="{69C2B572-1857-4961-B2E1-C67B6CF064D2}" presName="child3" presStyleLbl="bgAcc1" presStyleIdx="2" presStyleCnt="4" custLinFactNeighborX="6689" custLinFactNeighborY="-860"/>
      <dgm:spPr/>
    </dgm:pt>
    <dgm:pt modelId="{69B3D854-EB4A-473E-B91A-461B4CA73FBE}" type="pres">
      <dgm:prSet presAssocID="{69C2B572-1857-4961-B2E1-C67B6CF064D2}" presName="child3Text" presStyleLbl="bgAcc1" presStyleIdx="2" presStyleCnt="4">
        <dgm:presLayoutVars>
          <dgm:bulletEnabled val="1"/>
        </dgm:presLayoutVars>
      </dgm:prSet>
      <dgm:spPr/>
    </dgm:pt>
    <dgm:pt modelId="{371DA070-EFA9-4250-A7AF-F0B6DEA7BDA5}" type="pres">
      <dgm:prSet presAssocID="{69C2B572-1857-4961-B2E1-C67B6CF064D2}" presName="child4group" presStyleCnt="0"/>
      <dgm:spPr/>
    </dgm:pt>
    <dgm:pt modelId="{D145C0FF-CC96-428C-84D6-EAE31F173360}" type="pres">
      <dgm:prSet presAssocID="{69C2B572-1857-4961-B2E1-C67B6CF064D2}" presName="child4" presStyleLbl="bgAcc1" presStyleIdx="3" presStyleCnt="4" custLinFactNeighborX="-3901"/>
      <dgm:spPr/>
    </dgm:pt>
    <dgm:pt modelId="{01D64D57-5208-49EE-95FD-B8DCE70235F3}" type="pres">
      <dgm:prSet presAssocID="{69C2B572-1857-4961-B2E1-C67B6CF064D2}" presName="child4Text" presStyleLbl="bgAcc1" presStyleIdx="3" presStyleCnt="4">
        <dgm:presLayoutVars>
          <dgm:bulletEnabled val="1"/>
        </dgm:presLayoutVars>
      </dgm:prSet>
      <dgm:spPr/>
    </dgm:pt>
    <dgm:pt modelId="{C1E11491-7D73-4F47-9438-62059C5B1F11}" type="pres">
      <dgm:prSet presAssocID="{69C2B572-1857-4961-B2E1-C67B6CF064D2}" presName="childPlaceholder" presStyleCnt="0"/>
      <dgm:spPr/>
    </dgm:pt>
    <dgm:pt modelId="{99488464-08BB-4D42-8045-978D38411A32}" type="pres">
      <dgm:prSet presAssocID="{69C2B572-1857-4961-B2E1-C67B6CF064D2}" presName="circle" presStyleCnt="0"/>
      <dgm:spPr/>
    </dgm:pt>
    <dgm:pt modelId="{76ACF3CF-FC19-43E2-8702-C4766C2281ED}" type="pres">
      <dgm:prSet presAssocID="{69C2B572-1857-4961-B2E1-C67B6CF064D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DD306EE-8FB9-4D8B-BFB7-4766C73AB140}" type="pres">
      <dgm:prSet presAssocID="{69C2B572-1857-4961-B2E1-C67B6CF064D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DC89A77-D6E4-4478-90CE-811EFF553005}" type="pres">
      <dgm:prSet presAssocID="{69C2B572-1857-4961-B2E1-C67B6CF064D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5F33578-373E-41CB-967E-42B9AD1C29BA}" type="pres">
      <dgm:prSet presAssocID="{69C2B572-1857-4961-B2E1-C67B6CF064D2}" presName="quadrant4" presStyleLbl="node1" presStyleIdx="3" presStyleCnt="4" custScaleX="98436">
        <dgm:presLayoutVars>
          <dgm:chMax val="1"/>
          <dgm:bulletEnabled val="1"/>
        </dgm:presLayoutVars>
      </dgm:prSet>
      <dgm:spPr/>
    </dgm:pt>
    <dgm:pt modelId="{D0160202-B1D6-42B1-87ED-0A3DCF5AEF87}" type="pres">
      <dgm:prSet presAssocID="{69C2B572-1857-4961-B2E1-C67B6CF064D2}" presName="quadrantPlaceholder" presStyleCnt="0"/>
      <dgm:spPr/>
    </dgm:pt>
    <dgm:pt modelId="{132CBC6B-D6C2-40C4-B051-5E2E4BDD71D2}" type="pres">
      <dgm:prSet presAssocID="{69C2B572-1857-4961-B2E1-C67B6CF064D2}" presName="center1" presStyleLbl="fgShp" presStyleIdx="0" presStyleCnt="2"/>
      <dgm:spPr>
        <a:ln>
          <a:solidFill>
            <a:schemeClr val="tx1"/>
          </a:solidFill>
        </a:ln>
      </dgm:spPr>
    </dgm:pt>
    <dgm:pt modelId="{905C25E5-0DC4-40C8-B214-D8000EA452D6}" type="pres">
      <dgm:prSet presAssocID="{69C2B572-1857-4961-B2E1-C67B6CF064D2}" presName="center2" presStyleLbl="fgShp" presStyleIdx="1" presStyleCnt="2"/>
      <dgm:spPr>
        <a:ln>
          <a:solidFill>
            <a:schemeClr val="tx1"/>
          </a:solidFill>
        </a:ln>
      </dgm:spPr>
    </dgm:pt>
  </dgm:ptLst>
  <dgm:cxnLst>
    <dgm:cxn modelId="{8C50C500-4D9E-4AF3-B3A0-F956F15EEF6A}" type="presOf" srcId="{34AE71D4-7585-4FAA-86A1-E2D827DACD53}" destId="{ED8C65B1-B653-4369-A384-7446B9632F84}" srcOrd="0" destOrd="0" presId="urn:microsoft.com/office/officeart/2005/8/layout/cycle4"/>
    <dgm:cxn modelId="{D82E4604-D072-4B3B-A4A9-7FD38FDA5F39}" srcId="{AAF21B1D-99E4-4D16-842A-0709B1ACED1A}" destId="{23FBA276-16E0-4DD1-807D-79548AD20016}" srcOrd="1" destOrd="0" parTransId="{3C630EE2-6AA1-41C4-ADF3-C88356013AFE}" sibTransId="{EB54773A-2007-4FA3-9C2E-B1A052F3F790}"/>
    <dgm:cxn modelId="{1A94D705-DE6B-4837-8C5F-C58414D6EDD0}" srcId="{69C2B572-1857-4961-B2E1-C67B6CF064D2}" destId="{5581B0AE-BDBC-4080-BF59-E3C26247BBAB}" srcOrd="2" destOrd="0" parTransId="{DF945625-C897-4AFE-9926-72E9AF52A7B5}" sibTransId="{EF83D91B-58B4-4DB4-AFC6-5E709B0D6C26}"/>
    <dgm:cxn modelId="{C34DD906-38ED-407A-9847-373A336786D3}" srcId="{69C2B572-1857-4961-B2E1-C67B6CF064D2}" destId="{AAF21B1D-99E4-4D16-842A-0709B1ACED1A}" srcOrd="1" destOrd="0" parTransId="{200CE4F1-902E-4B8D-9D15-009FDF532837}" sibTransId="{849C13EF-F440-46C3-BFC1-374E5BA51993}"/>
    <dgm:cxn modelId="{87CE310A-6869-48D6-B3D2-BFCE0DAFD5C5}" type="presOf" srcId="{91B1F359-F773-4797-8DFC-BCFF82692C37}" destId="{41862D9C-1C49-4E9E-95D0-B6DC3AC8AA68}" srcOrd="0" destOrd="1" presId="urn:microsoft.com/office/officeart/2005/8/layout/cycle4"/>
    <dgm:cxn modelId="{0AC13F11-C583-4B48-A7EF-EF8F0E57D515}" type="presOf" srcId="{91B1F359-F773-4797-8DFC-BCFF82692C37}" destId="{69B3D854-EB4A-473E-B91A-461B4CA73FBE}" srcOrd="1" destOrd="1" presId="urn:microsoft.com/office/officeart/2005/8/layout/cycle4"/>
    <dgm:cxn modelId="{E5D89D11-F3A6-4E19-8EFF-73B3BEEEC279}" srcId="{E7C14F66-D3EC-47B7-85CF-479939B81AB6}" destId="{B1DECBC4-2174-4B96-9612-470933C02B70}" srcOrd="0" destOrd="0" parTransId="{1F0C941D-5906-4457-A276-4B7FBF3A72CE}" sibTransId="{53235665-8063-44A9-B423-209164612686}"/>
    <dgm:cxn modelId="{9FB97D1B-55D4-42C6-BB80-373EDB87B226}" type="presOf" srcId="{9063602D-8C55-4F86-86AF-71CAD57E08D7}" destId="{41862D9C-1C49-4E9E-95D0-B6DC3AC8AA68}" srcOrd="0" destOrd="3" presId="urn:microsoft.com/office/officeart/2005/8/layout/cycle4"/>
    <dgm:cxn modelId="{79C2491E-0411-4360-BA57-CB93D8660B70}" type="presOf" srcId="{B1DECBC4-2174-4B96-9612-470933C02B70}" destId="{01D64D57-5208-49EE-95FD-B8DCE70235F3}" srcOrd="1" destOrd="0" presId="urn:microsoft.com/office/officeart/2005/8/layout/cycle4"/>
    <dgm:cxn modelId="{EFAA352D-F2BD-4E85-90FE-FCD86E5432CF}" srcId="{09F150A1-CC7B-4330-9F8B-AD30C0CB1274}" destId="{58BEFDEA-2275-4E8E-BE11-CD6F0551D8E9}" srcOrd="0" destOrd="0" parTransId="{208B61D5-0E11-424A-89F4-AA6386DF1101}" sibTransId="{9D9FF445-9CA1-4010-9B5D-70D29521A3F7}"/>
    <dgm:cxn modelId="{26A07830-C2EB-40F8-BE9C-1EAF72F41C05}" srcId="{69C2B572-1857-4961-B2E1-C67B6CF064D2}" destId="{E7C14F66-D3EC-47B7-85CF-479939B81AB6}" srcOrd="3" destOrd="0" parTransId="{C3B9FE5A-7D77-444A-9076-D93C5CC39E69}" sibTransId="{A04941D0-84C6-45CD-9F96-DF33D8BB9396}"/>
    <dgm:cxn modelId="{EB11A337-0EE7-4869-86B6-99FDFFC2C261}" type="presOf" srcId="{ECB861B0-DED0-4F77-A5C7-4726F729E88B}" destId="{69B3D854-EB4A-473E-B91A-461B4CA73FBE}" srcOrd="1" destOrd="0" presId="urn:microsoft.com/office/officeart/2005/8/layout/cycle4"/>
    <dgm:cxn modelId="{179CB539-A848-4341-986A-8B16CED60F73}" type="presOf" srcId="{C10E254A-F835-427C-935E-28FA70A44A74}" destId="{69B3D854-EB4A-473E-B91A-461B4CA73FBE}" srcOrd="1" destOrd="2" presId="urn:microsoft.com/office/officeart/2005/8/layout/cycle4"/>
    <dgm:cxn modelId="{B20F5568-F59A-49D8-A2D4-A183778D08F2}" type="presOf" srcId="{E7C14F66-D3EC-47B7-85CF-479939B81AB6}" destId="{E5F33578-373E-41CB-967E-42B9AD1C29BA}" srcOrd="0" destOrd="0" presId="urn:microsoft.com/office/officeart/2005/8/layout/cycle4"/>
    <dgm:cxn modelId="{7C96A74A-9200-404B-B2FC-CDA44DB9736D}" type="presOf" srcId="{91783B2E-5BC9-4FC9-B1F1-257E2B8C898B}" destId="{D145C0FF-CC96-428C-84D6-EAE31F173360}" srcOrd="0" destOrd="1" presId="urn:microsoft.com/office/officeart/2005/8/layout/cycle4"/>
    <dgm:cxn modelId="{65388D4B-7DE5-4500-ACF0-1036CA092BB3}" type="presOf" srcId="{5581B0AE-BDBC-4080-BF59-E3C26247BBAB}" destId="{FDC89A77-D6E4-4478-90CE-811EFF553005}" srcOrd="0" destOrd="0" presId="urn:microsoft.com/office/officeart/2005/8/layout/cycle4"/>
    <dgm:cxn modelId="{D6347370-2462-4F69-84A8-68EE14FB233E}" type="presOf" srcId="{C10E254A-F835-427C-935E-28FA70A44A74}" destId="{41862D9C-1C49-4E9E-95D0-B6DC3AC8AA68}" srcOrd="0" destOrd="2" presId="urn:microsoft.com/office/officeart/2005/8/layout/cycle4"/>
    <dgm:cxn modelId="{45730553-8530-4D71-8ECE-5BA581F93814}" srcId="{5581B0AE-BDBC-4080-BF59-E3C26247BBAB}" destId="{C10E254A-F835-427C-935E-28FA70A44A74}" srcOrd="2" destOrd="0" parTransId="{717D279E-A831-4C66-BCC4-3BF6F78EE79E}" sibTransId="{ED59B0CC-C034-4765-BF56-60C1828F3824}"/>
    <dgm:cxn modelId="{30DADC7D-8703-406A-83F3-2B340F12C5CE}" type="presOf" srcId="{09F150A1-CC7B-4330-9F8B-AD30C0CB1274}" destId="{76ACF3CF-FC19-43E2-8702-C4766C2281ED}" srcOrd="0" destOrd="0" presId="urn:microsoft.com/office/officeart/2005/8/layout/cycle4"/>
    <dgm:cxn modelId="{EBBDE77F-1F4E-43ED-B3FA-6DE034AA47A5}" type="presOf" srcId="{ECB861B0-DED0-4F77-A5C7-4726F729E88B}" destId="{41862D9C-1C49-4E9E-95D0-B6DC3AC8AA68}" srcOrd="0" destOrd="0" presId="urn:microsoft.com/office/officeart/2005/8/layout/cycle4"/>
    <dgm:cxn modelId="{1F22598C-19B6-492B-86CA-F413DA7D36B0}" type="presOf" srcId="{58BEFDEA-2275-4E8E-BE11-CD6F0551D8E9}" destId="{023B3A42-0C8D-4185-B38B-DF42AFBB1DB3}" srcOrd="1" destOrd="0" presId="urn:microsoft.com/office/officeart/2005/8/layout/cycle4"/>
    <dgm:cxn modelId="{5275548D-A25E-4005-B10A-A9AC06639355}" srcId="{AAF21B1D-99E4-4D16-842A-0709B1ACED1A}" destId="{34AE71D4-7585-4FAA-86A1-E2D827DACD53}" srcOrd="0" destOrd="0" parTransId="{2C7C1ACA-D0AA-4EA3-AFE0-10DECE17748D}" sibTransId="{F38A5FB4-5E55-4120-B33C-BC9723869974}"/>
    <dgm:cxn modelId="{CC6F7999-0420-4079-8187-96288155213F}" srcId="{5581B0AE-BDBC-4080-BF59-E3C26247BBAB}" destId="{9063602D-8C55-4F86-86AF-71CAD57E08D7}" srcOrd="3" destOrd="0" parTransId="{8D6F5B80-BAC0-4D70-B3A2-E42B565ABADD}" sibTransId="{AD12FDBA-EE74-410C-B2EA-91AA0F7FA25B}"/>
    <dgm:cxn modelId="{7FB9759E-B6F5-4123-9F1E-5EE9A410CD6B}" type="presOf" srcId="{58BEFDEA-2275-4E8E-BE11-CD6F0551D8E9}" destId="{C2379B90-DB09-4C87-9635-8E315018A935}" srcOrd="0" destOrd="0" presId="urn:microsoft.com/office/officeart/2005/8/layout/cycle4"/>
    <dgm:cxn modelId="{CBAF20A9-9426-4FA6-A324-FE63672D6880}" type="presOf" srcId="{69C2B572-1857-4961-B2E1-C67B6CF064D2}" destId="{8E23C992-38C7-4D3A-99CE-DFD5966C8B42}" srcOrd="0" destOrd="0" presId="urn:microsoft.com/office/officeart/2005/8/layout/cycle4"/>
    <dgm:cxn modelId="{14C3FBAA-6BCD-44CA-A47E-D39509764FCC}" type="presOf" srcId="{B1DECBC4-2174-4B96-9612-470933C02B70}" destId="{D145C0FF-CC96-428C-84D6-EAE31F173360}" srcOrd="0" destOrd="0" presId="urn:microsoft.com/office/officeart/2005/8/layout/cycle4"/>
    <dgm:cxn modelId="{C2D4E6AE-92BF-440D-A6D7-03CFCB16F65A}" type="presOf" srcId="{9063602D-8C55-4F86-86AF-71CAD57E08D7}" destId="{69B3D854-EB4A-473E-B91A-461B4CA73FBE}" srcOrd="1" destOrd="3" presId="urn:microsoft.com/office/officeart/2005/8/layout/cycle4"/>
    <dgm:cxn modelId="{091DD7B4-CD63-41BA-AA2F-0985F5A4B775}" srcId="{E7C14F66-D3EC-47B7-85CF-479939B81AB6}" destId="{91783B2E-5BC9-4FC9-B1F1-257E2B8C898B}" srcOrd="1" destOrd="0" parTransId="{FD554919-7A17-44FE-B09E-E3C1DCAE2E8B}" sibTransId="{F448D00D-CAE1-4936-9A1A-5FA5481A8939}"/>
    <dgm:cxn modelId="{07ACD0BB-3473-4F63-B132-872FBCC987CB}" srcId="{5581B0AE-BDBC-4080-BF59-E3C26247BBAB}" destId="{ECB861B0-DED0-4F77-A5C7-4726F729E88B}" srcOrd="0" destOrd="0" parTransId="{D91B2CCB-7C96-4FEB-A5DC-3CF5797F629B}" sibTransId="{2AE4D799-5F2E-4CC2-90E4-783061BF5C05}"/>
    <dgm:cxn modelId="{E531DCBB-7A04-47FC-91DA-915DB80C1D38}" srcId="{5581B0AE-BDBC-4080-BF59-E3C26247BBAB}" destId="{91B1F359-F773-4797-8DFC-BCFF82692C37}" srcOrd="1" destOrd="0" parTransId="{150130AA-1DF7-400F-93E0-035A681A2515}" sibTransId="{8048D9EE-56F5-48FA-950C-FB704F1F5D1A}"/>
    <dgm:cxn modelId="{39B6CFDC-1B90-4246-8027-105ED83F0780}" type="presOf" srcId="{34AE71D4-7585-4FAA-86A1-E2D827DACD53}" destId="{779CD1A3-5775-4097-83DB-933B21579CCF}" srcOrd="1" destOrd="0" presId="urn:microsoft.com/office/officeart/2005/8/layout/cycle4"/>
    <dgm:cxn modelId="{E56273E3-A78A-49B0-B94D-577CDEADD012}" type="presOf" srcId="{23FBA276-16E0-4DD1-807D-79548AD20016}" destId="{779CD1A3-5775-4097-83DB-933B21579CCF}" srcOrd="1" destOrd="1" presId="urn:microsoft.com/office/officeart/2005/8/layout/cycle4"/>
    <dgm:cxn modelId="{81AFC5F1-DAC5-48D3-92A8-7C505C33E978}" type="presOf" srcId="{23FBA276-16E0-4DD1-807D-79548AD20016}" destId="{ED8C65B1-B653-4369-A384-7446B9632F84}" srcOrd="0" destOrd="1" presId="urn:microsoft.com/office/officeart/2005/8/layout/cycle4"/>
    <dgm:cxn modelId="{64DE32F4-12EE-47FF-AAB5-104A02601F81}" type="presOf" srcId="{AAF21B1D-99E4-4D16-842A-0709B1ACED1A}" destId="{4DD306EE-8FB9-4D8B-BFB7-4766C73AB140}" srcOrd="0" destOrd="0" presId="urn:microsoft.com/office/officeart/2005/8/layout/cycle4"/>
    <dgm:cxn modelId="{9B3FC7F4-41F9-4CC7-8AB3-339FC7E2F98C}" srcId="{69C2B572-1857-4961-B2E1-C67B6CF064D2}" destId="{09F150A1-CC7B-4330-9F8B-AD30C0CB1274}" srcOrd="0" destOrd="0" parTransId="{2756253A-E5D1-46EF-B9C7-DE5C3111F699}" sibTransId="{FC3B25DB-8308-4B99-814E-B8EED789A3AA}"/>
    <dgm:cxn modelId="{44F82CF5-200E-488B-85B7-60D35DD38F3A}" type="presOf" srcId="{91783B2E-5BC9-4FC9-B1F1-257E2B8C898B}" destId="{01D64D57-5208-49EE-95FD-B8DCE70235F3}" srcOrd="1" destOrd="1" presId="urn:microsoft.com/office/officeart/2005/8/layout/cycle4"/>
    <dgm:cxn modelId="{15163D1E-81CC-4CB7-B3C8-A62556E4F97F}" type="presParOf" srcId="{8E23C992-38C7-4D3A-99CE-DFD5966C8B42}" destId="{93C39F60-665D-444F-AE85-EBB45FB78794}" srcOrd="0" destOrd="0" presId="urn:microsoft.com/office/officeart/2005/8/layout/cycle4"/>
    <dgm:cxn modelId="{B3C0EDC6-0A75-4120-85E3-B9F03217D482}" type="presParOf" srcId="{93C39F60-665D-444F-AE85-EBB45FB78794}" destId="{F32674B1-71E4-4B78-B237-25CBDA5A1B7D}" srcOrd="0" destOrd="0" presId="urn:microsoft.com/office/officeart/2005/8/layout/cycle4"/>
    <dgm:cxn modelId="{98EA2C00-B007-4BD4-83EC-8612D371C2DB}" type="presParOf" srcId="{F32674B1-71E4-4B78-B237-25CBDA5A1B7D}" destId="{C2379B90-DB09-4C87-9635-8E315018A935}" srcOrd="0" destOrd="0" presId="urn:microsoft.com/office/officeart/2005/8/layout/cycle4"/>
    <dgm:cxn modelId="{3BF970B8-541A-46B5-B340-C62943078A75}" type="presParOf" srcId="{F32674B1-71E4-4B78-B237-25CBDA5A1B7D}" destId="{023B3A42-0C8D-4185-B38B-DF42AFBB1DB3}" srcOrd="1" destOrd="0" presId="urn:microsoft.com/office/officeart/2005/8/layout/cycle4"/>
    <dgm:cxn modelId="{AE804FEC-BB72-4ED3-8846-EE37250D9737}" type="presParOf" srcId="{93C39F60-665D-444F-AE85-EBB45FB78794}" destId="{22EE82E1-5EF2-4D82-B0BB-D4CBFC01A0ED}" srcOrd="1" destOrd="0" presId="urn:microsoft.com/office/officeart/2005/8/layout/cycle4"/>
    <dgm:cxn modelId="{387157AA-510D-49D9-A635-8139E4D822BD}" type="presParOf" srcId="{22EE82E1-5EF2-4D82-B0BB-D4CBFC01A0ED}" destId="{ED8C65B1-B653-4369-A384-7446B9632F84}" srcOrd="0" destOrd="0" presId="urn:microsoft.com/office/officeart/2005/8/layout/cycle4"/>
    <dgm:cxn modelId="{2685DF43-AAFF-4D17-8701-9295DCAC5AC7}" type="presParOf" srcId="{22EE82E1-5EF2-4D82-B0BB-D4CBFC01A0ED}" destId="{779CD1A3-5775-4097-83DB-933B21579CCF}" srcOrd="1" destOrd="0" presId="urn:microsoft.com/office/officeart/2005/8/layout/cycle4"/>
    <dgm:cxn modelId="{79A7F723-338D-4E1B-9CC8-C69E5BA999D6}" type="presParOf" srcId="{93C39F60-665D-444F-AE85-EBB45FB78794}" destId="{6A055A59-F65E-4B30-91EA-99EF42AA294B}" srcOrd="2" destOrd="0" presId="urn:microsoft.com/office/officeart/2005/8/layout/cycle4"/>
    <dgm:cxn modelId="{C6833F84-8453-4E32-A225-220241DEC9E6}" type="presParOf" srcId="{6A055A59-F65E-4B30-91EA-99EF42AA294B}" destId="{41862D9C-1C49-4E9E-95D0-B6DC3AC8AA68}" srcOrd="0" destOrd="0" presId="urn:microsoft.com/office/officeart/2005/8/layout/cycle4"/>
    <dgm:cxn modelId="{019ECD5A-4D3E-45B7-A735-3B62EBBD3583}" type="presParOf" srcId="{6A055A59-F65E-4B30-91EA-99EF42AA294B}" destId="{69B3D854-EB4A-473E-B91A-461B4CA73FBE}" srcOrd="1" destOrd="0" presId="urn:microsoft.com/office/officeart/2005/8/layout/cycle4"/>
    <dgm:cxn modelId="{288AD464-D126-43D5-B0F2-5361740ADB81}" type="presParOf" srcId="{93C39F60-665D-444F-AE85-EBB45FB78794}" destId="{371DA070-EFA9-4250-A7AF-F0B6DEA7BDA5}" srcOrd="3" destOrd="0" presId="urn:microsoft.com/office/officeart/2005/8/layout/cycle4"/>
    <dgm:cxn modelId="{76ED6CD0-9FF8-493B-960A-3BA507756FA3}" type="presParOf" srcId="{371DA070-EFA9-4250-A7AF-F0B6DEA7BDA5}" destId="{D145C0FF-CC96-428C-84D6-EAE31F173360}" srcOrd="0" destOrd="0" presId="urn:microsoft.com/office/officeart/2005/8/layout/cycle4"/>
    <dgm:cxn modelId="{46A29D80-8AAD-4121-8551-FE7E2137296B}" type="presParOf" srcId="{371DA070-EFA9-4250-A7AF-F0B6DEA7BDA5}" destId="{01D64D57-5208-49EE-95FD-B8DCE70235F3}" srcOrd="1" destOrd="0" presId="urn:microsoft.com/office/officeart/2005/8/layout/cycle4"/>
    <dgm:cxn modelId="{335797FE-E332-4F85-BBD6-3045FD1F4132}" type="presParOf" srcId="{93C39F60-665D-444F-AE85-EBB45FB78794}" destId="{C1E11491-7D73-4F47-9438-62059C5B1F11}" srcOrd="4" destOrd="0" presId="urn:microsoft.com/office/officeart/2005/8/layout/cycle4"/>
    <dgm:cxn modelId="{D72F85A1-D8D5-49E1-83B8-16FE9121E891}" type="presParOf" srcId="{8E23C992-38C7-4D3A-99CE-DFD5966C8B42}" destId="{99488464-08BB-4D42-8045-978D38411A32}" srcOrd="1" destOrd="0" presId="urn:microsoft.com/office/officeart/2005/8/layout/cycle4"/>
    <dgm:cxn modelId="{16D9E38D-47F6-4080-BEAD-0C9F65CBDEDD}" type="presParOf" srcId="{99488464-08BB-4D42-8045-978D38411A32}" destId="{76ACF3CF-FC19-43E2-8702-C4766C2281ED}" srcOrd="0" destOrd="0" presId="urn:microsoft.com/office/officeart/2005/8/layout/cycle4"/>
    <dgm:cxn modelId="{5820B7E9-68EF-4266-AB9C-C50F302223BD}" type="presParOf" srcId="{99488464-08BB-4D42-8045-978D38411A32}" destId="{4DD306EE-8FB9-4D8B-BFB7-4766C73AB140}" srcOrd="1" destOrd="0" presId="urn:microsoft.com/office/officeart/2005/8/layout/cycle4"/>
    <dgm:cxn modelId="{A8568697-85D8-4649-924A-2E8615A73442}" type="presParOf" srcId="{99488464-08BB-4D42-8045-978D38411A32}" destId="{FDC89A77-D6E4-4478-90CE-811EFF553005}" srcOrd="2" destOrd="0" presId="urn:microsoft.com/office/officeart/2005/8/layout/cycle4"/>
    <dgm:cxn modelId="{00F2C90C-C77F-4483-B958-74857195A434}" type="presParOf" srcId="{99488464-08BB-4D42-8045-978D38411A32}" destId="{E5F33578-373E-41CB-967E-42B9AD1C29BA}" srcOrd="3" destOrd="0" presId="urn:microsoft.com/office/officeart/2005/8/layout/cycle4"/>
    <dgm:cxn modelId="{C26D2933-5AAF-435B-A526-9E4D8EA22A71}" type="presParOf" srcId="{99488464-08BB-4D42-8045-978D38411A32}" destId="{D0160202-B1D6-42B1-87ED-0A3DCF5AEF87}" srcOrd="4" destOrd="0" presId="urn:microsoft.com/office/officeart/2005/8/layout/cycle4"/>
    <dgm:cxn modelId="{C63C4B6F-5699-4020-9E01-E8DC069A8AF2}" type="presParOf" srcId="{8E23C992-38C7-4D3A-99CE-DFD5966C8B42}" destId="{132CBC6B-D6C2-40C4-B051-5E2E4BDD71D2}" srcOrd="2" destOrd="0" presId="urn:microsoft.com/office/officeart/2005/8/layout/cycle4"/>
    <dgm:cxn modelId="{BD84108E-582B-43CD-AFFC-6FB8C391ADAD}" type="presParOf" srcId="{8E23C992-38C7-4D3A-99CE-DFD5966C8B42}" destId="{905C25E5-0DC4-40C8-B214-D8000EA452D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62D9C-1C49-4E9E-95D0-B6DC3AC8AA68}">
      <dsp:nvSpPr>
        <dsp:cNvPr id="0" name=""/>
        <dsp:cNvSpPr/>
      </dsp:nvSpPr>
      <dsp:spPr>
        <a:xfrm>
          <a:off x="6154699" y="3213137"/>
          <a:ext cx="2343735" cy="1518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Commitment controls &amp; arrears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 Internal controls &amp; IFMIS systems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DRM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6891169" y="3626039"/>
        <a:ext cx="1573914" cy="1071956"/>
      </dsp:txXfrm>
    </dsp:sp>
    <dsp:sp modelId="{D145C0FF-CC96-428C-84D6-EAE31F173360}">
      <dsp:nvSpPr>
        <dsp:cNvPr id="0" name=""/>
        <dsp:cNvSpPr/>
      </dsp:nvSpPr>
      <dsp:spPr>
        <a:xfrm>
          <a:off x="2082508" y="3226194"/>
          <a:ext cx="2343735" cy="1518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Financial reporting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Internal &amp; External Audit</a:t>
          </a:r>
          <a:endParaRPr lang="en-US" sz="1000" kern="1200" dirty="0"/>
        </a:p>
      </dsp:txBody>
      <dsp:txXfrm>
        <a:off x="2115858" y="3639096"/>
        <a:ext cx="1573914" cy="1071956"/>
      </dsp:txXfrm>
    </dsp:sp>
    <dsp:sp modelId="{ED8C65B1-B653-4369-A384-7446B9632F84}">
      <dsp:nvSpPr>
        <dsp:cNvPr id="0" name=""/>
        <dsp:cNvSpPr/>
      </dsp:nvSpPr>
      <dsp:spPr>
        <a:xfrm>
          <a:off x="6193886" y="0"/>
          <a:ext cx="2343735" cy="1518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Input based/ activity based / Program budgeting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National Plan – MTEF – Sector Strategy linked budget</a:t>
          </a:r>
        </a:p>
      </dsp:txBody>
      <dsp:txXfrm>
        <a:off x="6930357" y="33350"/>
        <a:ext cx="1573914" cy="1071956"/>
      </dsp:txXfrm>
    </dsp:sp>
    <dsp:sp modelId="{C2379B90-DB09-4C87-9635-8E315018A935}">
      <dsp:nvSpPr>
        <dsp:cNvPr id="0" name=""/>
        <dsp:cNvSpPr/>
      </dsp:nvSpPr>
      <dsp:spPr>
        <a:xfrm>
          <a:off x="2173938" y="0"/>
          <a:ext cx="2343735" cy="1518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Understanding &amp; perspectives</a:t>
          </a:r>
        </a:p>
      </dsp:txBody>
      <dsp:txXfrm>
        <a:off x="2207288" y="33350"/>
        <a:ext cx="1573914" cy="1071956"/>
      </dsp:txXfrm>
    </dsp:sp>
    <dsp:sp modelId="{76ACF3CF-FC19-43E2-8702-C4766C2281ED}">
      <dsp:nvSpPr>
        <dsp:cNvPr id="0" name=""/>
        <dsp:cNvSpPr/>
      </dsp:nvSpPr>
      <dsp:spPr>
        <a:xfrm>
          <a:off x="3156029" y="270430"/>
          <a:ext cx="2054326" cy="205432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MoH</a:t>
          </a:r>
          <a:r>
            <a:rPr lang="en-US" sz="1800" kern="1200" dirty="0"/>
            <a:t> Vs </a:t>
          </a:r>
          <a:r>
            <a:rPr lang="en-US" sz="1800" kern="1200" dirty="0" err="1"/>
            <a:t>MoF</a:t>
          </a:r>
          <a:endParaRPr lang="en-US" sz="1800" kern="1200" dirty="0"/>
        </a:p>
      </dsp:txBody>
      <dsp:txXfrm>
        <a:off x="3757727" y="872128"/>
        <a:ext cx="1452628" cy="1452628"/>
      </dsp:txXfrm>
    </dsp:sp>
    <dsp:sp modelId="{4DD306EE-8FB9-4D8B-BFB7-4766C73AB140}">
      <dsp:nvSpPr>
        <dsp:cNvPr id="0" name=""/>
        <dsp:cNvSpPr/>
      </dsp:nvSpPr>
      <dsp:spPr>
        <a:xfrm rot="5400000">
          <a:off x="5305244" y="270430"/>
          <a:ext cx="2054326" cy="205432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Budget Preparation &amp; METF</a:t>
          </a:r>
        </a:p>
      </dsp:txBody>
      <dsp:txXfrm rot="-5400000">
        <a:off x="5305244" y="872128"/>
        <a:ext cx="1452628" cy="1452628"/>
      </dsp:txXfrm>
    </dsp:sp>
    <dsp:sp modelId="{FDC89A77-D6E4-4478-90CE-811EFF553005}">
      <dsp:nvSpPr>
        <dsp:cNvPr id="0" name=""/>
        <dsp:cNvSpPr/>
      </dsp:nvSpPr>
      <dsp:spPr>
        <a:xfrm rot="10800000">
          <a:off x="5305244" y="2419645"/>
          <a:ext cx="2054326" cy="205432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Budget execution: Control vs flexibility</a:t>
          </a:r>
        </a:p>
      </dsp:txBody>
      <dsp:txXfrm rot="10800000">
        <a:off x="5305244" y="2419645"/>
        <a:ext cx="1452628" cy="1452628"/>
      </dsp:txXfrm>
    </dsp:sp>
    <dsp:sp modelId="{E5F33578-373E-41CB-967E-42B9AD1C29BA}">
      <dsp:nvSpPr>
        <dsp:cNvPr id="0" name=""/>
        <dsp:cNvSpPr/>
      </dsp:nvSpPr>
      <dsp:spPr>
        <a:xfrm rot="16200000">
          <a:off x="3156029" y="2435710"/>
          <a:ext cx="2054326" cy="202219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Oversight&amp; accountability</a:t>
          </a:r>
        </a:p>
      </dsp:txBody>
      <dsp:txXfrm rot="5400000">
        <a:off x="3764381" y="2419646"/>
        <a:ext cx="1429909" cy="1452628"/>
      </dsp:txXfrm>
    </dsp:sp>
    <dsp:sp modelId="{132CBC6B-D6C2-40C4-B051-5E2E4BDD71D2}">
      <dsp:nvSpPr>
        <dsp:cNvPr id="0" name=""/>
        <dsp:cNvSpPr/>
      </dsp:nvSpPr>
      <dsp:spPr>
        <a:xfrm>
          <a:off x="4903155" y="1945205"/>
          <a:ext cx="709288" cy="6167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C25E5-0DC4-40C8-B214-D8000EA452D6}">
      <dsp:nvSpPr>
        <dsp:cNvPr id="0" name=""/>
        <dsp:cNvSpPr/>
      </dsp:nvSpPr>
      <dsp:spPr>
        <a:xfrm rot="10800000">
          <a:off x="4903155" y="2182425"/>
          <a:ext cx="709288" cy="6167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FDA5A-4141-452A-BD8D-E50EBFD5C34D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8CE76-120D-4EB5-84E4-FF6334C7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10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 sz="21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68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 sz="21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52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 sz="21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93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endParaRPr lang="en-US" sz="21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1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97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3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6E3CF-81DE-4600-8FA9-FC4A0575D7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3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D4267-ED3C-AE47-84A1-A0A9689FEF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2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6E3CF-81DE-4600-8FA9-FC4A0575D7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4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6E3CF-81DE-4600-8FA9-FC4A0575D7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39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6E3CF-81DE-4600-8FA9-FC4A0575D7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738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6E3CF-81DE-4600-8FA9-FC4A0575D7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19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6E3CF-81DE-4600-8FA9-FC4A0575D7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4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734F-3694-4378-9FA5-58FC5AD2A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F2639-92EE-4A4E-A037-73018E4E7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30899-05F0-42DB-9D29-BCDCC059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52174-4AE7-4554-97F2-C4EED9D8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0FA1F-6E95-4931-95FF-3667F983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02F5-DC75-42FA-A634-A8FE7A78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2E7F1-057D-4281-8ABE-48C471D9A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DC78-1A97-470A-89E1-134DD3E8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FF50-957A-4C3D-8D2E-0BF38BCB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B383-69F0-4F29-A6A0-59C13B4D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38161-294F-40F1-80F6-EE63E62A5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3A99D-9C92-4399-AA5B-BAF3E1D53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F3BA3-F5DF-47EA-BD56-0AD4AEA4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5BC58-ACE9-496C-A979-40701F0C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A9E21-714F-40C4-B6D2-BD348DBE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0058-B7DE-48B3-81EF-F26B805A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CBA9-4FF0-420B-80DD-18711BF12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0D198-BCFD-47F8-B09C-01A73C9D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D67E1-4F2F-495A-9E7F-DFF4029A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6447-8C48-43B9-9C41-11B5861A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CA4F-A632-4EDA-BB2E-5CB8C1C6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1E4E2-8958-4537-8A9A-A9559F4B3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08814-5887-404C-9EE7-C977A8A5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BB888-127C-4CB1-9B9B-0776B6B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EC52-ECD9-4781-B06C-901525AC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6D18-2859-49CA-A573-4C8E702D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D797-ECD3-4B56-BA8B-E367D8788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B089E-4190-4EAA-B182-AD74B5C98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C246B-02E0-4C3E-A638-50C5A5B9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EAF26-62DF-4C6E-B1A0-C012AFED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165CA-9231-4A19-A033-33F0103C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5F8-EBF1-4D7C-8017-96C69AFF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CEFF-95D7-447D-B295-36A38FF3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2B567-C2F2-4F88-B82B-9168E1539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10CD5-E14F-4A00-AFDA-A7F46BA31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93BA3-CF7C-456E-9C1A-62150CC5F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D01B6-97A9-4CEA-AF23-301E91A4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E71E7-C567-4611-9A79-CAC79F5F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25DC-D465-44F4-BEF3-73F8B45B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465A-961E-40D7-8B85-2C1AB221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53536-F7AF-4F2E-B6EB-51BB8860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4A6C1-F904-4863-AB89-C4D239DB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D04B5-CB92-4720-AFD4-E6A74FEE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4A6E61-776B-4480-BC86-22885090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8C9D8-53D8-4503-8C10-16C38DC7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5A88F-227B-433F-8CE7-E7C75871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4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18C9-1B10-4E45-9743-D5AF048F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6674B-F8F2-4842-820E-98BC2022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D3827-AC30-441E-8F40-4D28ED70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0FD9B-CDEB-49B1-AB37-852C465D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9784E-97AE-4202-990E-80AD5F58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686D8-EC4D-4E1B-A1DE-D224B351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4BA6-5D83-48BE-A061-44FC7F1B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DE6B7-1621-4D92-98C6-C4EB2383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223EE-E7C0-418E-8E0D-37954DD4F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CF823-2342-4D1E-BB58-B0535D5B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CC5D3-E9C9-4717-B192-7EF6C19D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BCB33-2C5F-4A9B-A6D6-821C00A8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170E9-BFBF-4B89-ABD6-6884CE6A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3B678-E26D-4358-9CB0-CB39D813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B89F-B05D-4E37-ADDC-6229B4E6E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06AF-997B-41FD-8FB8-5788C3C9F87F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9700-A980-4386-9D10-87B266AAE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28A51-8CCE-4B0E-8A13-D2CD9193E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6AC1-BDF1-4091-8F8D-25C1A5A28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8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080" y="182880"/>
            <a:ext cx="10074102" cy="6198738"/>
          </a:xfrm>
        </p:spPr>
        <p:txBody>
          <a:bodyPr>
            <a:normAutofit/>
          </a:bodyPr>
          <a:lstStyle/>
          <a:p>
            <a:br>
              <a:rPr lang="en-US" sz="3600" b="1" dirty="0">
                <a:solidFill>
                  <a:srgbClr val="7030A0"/>
                </a:solidFill>
              </a:rPr>
            </a:b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/>
              <a:t>PFM as an enabler for improved performance and better accountability</a:t>
            </a:r>
            <a:br>
              <a:rPr lang="en-US" sz="3600" b="1" dirty="0">
                <a:solidFill>
                  <a:srgbClr val="7030A0"/>
                </a:solidFill>
                <a:latin typeface="+mn-lt"/>
              </a:rPr>
            </a:br>
            <a:r>
              <a:rPr lang="en-US" sz="2000" b="1">
                <a:solidFill>
                  <a:srgbClr val="0070C0"/>
                </a:solidFill>
                <a:latin typeface="+mn-lt"/>
              </a:rPr>
              <a:t>Session 7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Global Flagship Course on Health Systems Strengthening: The Challenge of Universal Health Coverage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32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Srinivas Gurazada, Sr Financial Management Specialist,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 Adanna Deborah Ugochi Chukwuma, Health Specialist &amp; TTL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Saro Tsaturyan, PFM in Health consultant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Makich Khcheyan, PFM in Health consultant</a:t>
            </a: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537C7-ACF9-419A-BF01-153F37152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5" y="5416523"/>
            <a:ext cx="1996249" cy="1167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CB727E-1814-4ED0-8D51-CB6DBCD8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68" y="5618466"/>
            <a:ext cx="2140142" cy="763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E60ABD-DE2D-4A2C-B67D-56D12DF34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25" y="5440397"/>
            <a:ext cx="2752314" cy="1324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39D7D-7AA6-458F-B626-473339093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27" y="5585907"/>
            <a:ext cx="963292" cy="923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6CE92-62FD-40E8-B19B-9AC262187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710" y="0"/>
            <a:ext cx="2365642" cy="1330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77867-339E-41B3-A2E0-898D1EA27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55" y="5334744"/>
            <a:ext cx="1426210" cy="1426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F336-3233-41A3-AEBA-027C294E3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PFM issues in health sector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807E78-FA93-4F6E-B194-73B5BDB31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142043"/>
              </p:ext>
            </p:extLst>
          </p:nvPr>
        </p:nvGraphicFramePr>
        <p:xfrm>
          <a:off x="838200" y="1476912"/>
          <a:ext cx="10515600" cy="474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A79C902D-8D6B-4B70-8EC2-3F3EB77F2C9C}"/>
              </a:ext>
            </a:extLst>
          </p:cNvPr>
          <p:cNvSpPr/>
          <p:nvPr/>
        </p:nvSpPr>
        <p:spPr>
          <a:xfrm>
            <a:off x="2550160" y="3606799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D2E56-CC0D-4D66-9429-F0C90046740D}"/>
              </a:ext>
            </a:extLst>
          </p:cNvPr>
          <p:cNvSpPr txBox="1"/>
          <p:nvPr/>
        </p:nvSpPr>
        <p:spPr>
          <a:xfrm>
            <a:off x="1086104" y="3248950"/>
            <a:ext cx="1216152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2472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4479900" y="5637678"/>
            <a:ext cx="14787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440779"/>
            <a:ext cx="4336317" cy="52578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Constraint</a:t>
            </a:r>
            <a:r>
              <a:rPr lang="en-US" dirty="0"/>
              <a:t>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96CBA-C050-4ACD-B07E-5BDED2542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ED9A0-4B21-4CEE-ABBB-67AE1089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676"/>
            <a:ext cx="12192000" cy="60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2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4" y="29418"/>
            <a:ext cx="12048636" cy="170651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PFM issues in health sector affects service delivery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96CBA-C050-4ACD-B07E-5BDED2542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1732198"/>
            <a:ext cx="10421983" cy="4627887"/>
            <a:chOff x="761144" y="2533649"/>
            <a:chExt cx="8563134" cy="3830170"/>
          </a:xfrm>
        </p:grpSpPr>
        <p:grpSp>
          <p:nvGrpSpPr>
            <p:cNvPr id="27" name="Group 26"/>
            <p:cNvGrpSpPr/>
            <p:nvPr/>
          </p:nvGrpSpPr>
          <p:grpSpPr>
            <a:xfrm>
              <a:off x="761144" y="2533649"/>
              <a:ext cx="8563134" cy="3830170"/>
              <a:chOff x="0" y="0"/>
              <a:chExt cx="5538343" cy="198438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686050" y="619125"/>
                <a:ext cx="1228090" cy="485140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Challenges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188255" y="1558932"/>
                <a:ext cx="1109218" cy="42545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Staffing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43100" y="1333500"/>
                <a:ext cx="1109218" cy="42545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Allocation process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28750" y="647700"/>
                <a:ext cx="1102868" cy="42545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Budget processes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533650" y="857250"/>
                <a:ext cx="154432" cy="7620"/>
              </a:xfrm>
              <a:prstGeom prst="line">
                <a:avLst/>
              </a:prstGeom>
              <a:noFill/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3" name="Rectangle 32"/>
              <p:cNvSpPr/>
              <p:nvPr/>
            </p:nvSpPr>
            <p:spPr>
              <a:xfrm>
                <a:off x="4410075" y="647700"/>
                <a:ext cx="1109218" cy="42545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Availability of inputs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29125" y="9525"/>
                <a:ext cx="1109218" cy="42545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Drugs and supplies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cxnSp>
            <p:nvCxnSpPr>
              <p:cNvPr id="35" name="Straight Connector 34"/>
              <p:cNvCxnSpPr>
                <a:cxnSpLocks/>
                <a:endCxn id="33" idx="1"/>
              </p:cNvCxnSpPr>
              <p:nvPr/>
            </p:nvCxnSpPr>
            <p:spPr>
              <a:xfrm flipV="1">
                <a:off x="3914775" y="860425"/>
                <a:ext cx="495300" cy="4445"/>
              </a:xfrm>
              <a:prstGeom prst="line">
                <a:avLst/>
              </a:prstGeom>
              <a:noFill/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/>
              <p:cNvCxnSpPr>
                <a:cxnSpLocks/>
              </p:cNvCxnSpPr>
              <p:nvPr/>
            </p:nvCxnSpPr>
            <p:spPr>
              <a:xfrm>
                <a:off x="2214211" y="1073150"/>
                <a:ext cx="280323" cy="257175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104900" y="857250"/>
                <a:ext cx="31953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75225" y="438150"/>
                <a:ext cx="0" cy="20955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" name="Rectangle 39"/>
              <p:cNvSpPr/>
              <p:nvPr/>
            </p:nvSpPr>
            <p:spPr>
              <a:xfrm>
                <a:off x="4429125" y="1381125"/>
                <a:ext cx="1109218" cy="40957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Buildings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905125" y="0"/>
                <a:ext cx="1109218" cy="42545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Fiscal space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190625" y="0"/>
                <a:ext cx="1358900" cy="42545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Control and monitoring systems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0" y="647700"/>
                <a:ext cx="1109218" cy="425450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Budget execution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cxnSp>
            <p:nvCxnSpPr>
              <p:cNvPr id="44" name="Straight Connector 43"/>
              <p:cNvCxnSpPr>
                <a:cxnSpLocks/>
                <a:stCxn id="41" idx="2"/>
              </p:cNvCxnSpPr>
              <p:nvPr/>
            </p:nvCxnSpPr>
            <p:spPr>
              <a:xfrm flipH="1">
                <a:off x="3295651" y="425450"/>
                <a:ext cx="164083" cy="193675"/>
              </a:xfrm>
              <a:prstGeom prst="line">
                <a:avLst/>
              </a:prstGeom>
              <a:noFill/>
              <a:ln w="63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/>
              <p:cNvCxnSpPr>
                <a:cxnSpLocks/>
                <a:stCxn id="42" idx="2"/>
              </p:cNvCxnSpPr>
              <p:nvPr/>
            </p:nvCxnSpPr>
            <p:spPr>
              <a:xfrm>
                <a:off x="1870075" y="425450"/>
                <a:ext cx="110109" cy="21590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/>
              <p:cNvCxnSpPr>
                <a:cxnSpLocks/>
                <a:stCxn id="33" idx="2"/>
                <a:endCxn id="40" idx="0"/>
              </p:cNvCxnSpPr>
              <p:nvPr/>
            </p:nvCxnSpPr>
            <p:spPr>
              <a:xfrm>
                <a:off x="4964684" y="1073150"/>
                <a:ext cx="19050" cy="307975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Rectangle 46"/>
              <p:cNvSpPr/>
              <p:nvPr/>
            </p:nvSpPr>
            <p:spPr>
              <a:xfrm>
                <a:off x="365126" y="1343025"/>
                <a:ext cx="1239174" cy="44767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Budget preparation and elaboration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flipH="1">
                <a:off x="1152526" y="1073150"/>
                <a:ext cx="567865" cy="27305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6" name="Straight Connector 25"/>
            <p:cNvCxnSpPr>
              <a:cxnSpLocks/>
            </p:cNvCxnSpPr>
            <p:nvPr/>
          </p:nvCxnSpPr>
          <p:spPr>
            <a:xfrm flipH="1" flipV="1">
              <a:off x="6771898" y="4678537"/>
              <a:ext cx="807904" cy="50251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/>
            <p:cNvCxnSpPr>
              <a:cxnSpLocks/>
            </p:cNvCxnSpPr>
            <p:nvPr/>
          </p:nvCxnSpPr>
          <p:spPr>
            <a:xfrm flipH="1">
              <a:off x="6787216" y="3327472"/>
              <a:ext cx="866566" cy="427122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flipH="1">
              <a:off x="4823797" y="4674722"/>
              <a:ext cx="866882" cy="422897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/>
            <p:cNvCxnSpPr>
              <a:endCxn id="29" idx="0"/>
            </p:cNvCxnSpPr>
            <p:nvPr/>
          </p:nvCxnSpPr>
          <p:spPr>
            <a:xfrm>
              <a:off x="5977687" y="4674722"/>
              <a:ext cx="570503" cy="867911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0406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300" dirty="0"/>
              <a:t>PFM in health: Implications for transitions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07172" y="1796260"/>
            <a:ext cx="7033844" cy="4848380"/>
          </a:xfrm>
        </p:spPr>
        <p:txBody>
          <a:bodyPr>
            <a:noAutofit/>
          </a:bodyPr>
          <a:lstStyle/>
          <a:p>
            <a:r>
              <a:rPr lang="en-US" sz="2000" b="1" dirty="0"/>
              <a:t>Where is the money coming from within the budget?</a:t>
            </a:r>
          </a:p>
          <a:p>
            <a:r>
              <a:rPr lang="en-US" sz="2000" b="1" dirty="0"/>
              <a:t>Has the Govt built funding and timing through MTEF </a:t>
            </a:r>
            <a:r>
              <a:rPr lang="en-US" sz="2000" b="1" dirty="0" err="1"/>
              <a:t>etc</a:t>
            </a:r>
            <a:endParaRPr lang="en-US" sz="2000" b="1" dirty="0"/>
          </a:p>
          <a:p>
            <a:r>
              <a:rPr lang="en-US" sz="2000" b="1" dirty="0"/>
              <a:t>Can Government budget be used for non-state players? How to ensure accountability of NGOs</a:t>
            </a:r>
          </a:p>
          <a:p>
            <a:r>
              <a:rPr lang="en-US" sz="2000" b="1" dirty="0"/>
              <a:t>Timing and predictability of budget releases from Govt systems </a:t>
            </a:r>
          </a:p>
          <a:p>
            <a:r>
              <a:rPr lang="en-US" sz="2000" b="1" dirty="0"/>
              <a:t>Will the money comes in time to front lines? Can /should facilities receive funds (Chart of Account considerations)? Are facilities and agencies using the same chart of account</a:t>
            </a:r>
          </a:p>
          <a:p>
            <a:r>
              <a:rPr lang="en-US" sz="2000" b="1" dirty="0"/>
              <a:t>Is there flexibility for internal reallocation based on changing priorities</a:t>
            </a:r>
          </a:p>
          <a:p>
            <a:r>
              <a:rPr lang="en-US" sz="2000" b="1" dirty="0"/>
              <a:t>Are adequate controls in place at PHC level to ensure that services are delivered?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A2B5B-7C61-4846-B1D0-F7C1B797A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4" y="1620114"/>
            <a:ext cx="3552825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27465" r="28987" b="-131"/>
          <a:stretch/>
        </p:blipFill>
        <p:spPr>
          <a:xfrm>
            <a:off x="0" y="1500637"/>
            <a:ext cx="4232366" cy="5004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38884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spc="300" dirty="0" err="1"/>
              <a:t>FinHEALTH</a:t>
            </a:r>
            <a:r>
              <a:rPr lang="en-US" sz="4000" spc="300" dirty="0"/>
              <a:t>: The toolkit for PFM in 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Down Arrow 8"/>
          <p:cNvSpPr/>
          <p:nvPr/>
        </p:nvSpPr>
        <p:spPr>
          <a:xfrm>
            <a:off x="3436152" y="3222182"/>
            <a:ext cx="1745449" cy="901337"/>
          </a:xfrm>
          <a:prstGeom prst="curved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V="1">
            <a:off x="3410026" y="4205376"/>
            <a:ext cx="1745449" cy="844658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07172" y="1796260"/>
            <a:ext cx="7033844" cy="4848380"/>
          </a:xfrm>
        </p:spPr>
        <p:txBody>
          <a:bodyPr>
            <a:noAutofit/>
          </a:bodyPr>
          <a:lstStyle/>
          <a:p>
            <a:r>
              <a:rPr lang="en-US" sz="2000" b="1" dirty="0"/>
              <a:t>A World Bank-led programmatic flagship study aims to deepen the understanding of PFM issues in health by: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Demonstrating the link between PFM, HF and health sector service delivery results through the development of a conceptual framework for linking </a:t>
            </a:r>
            <a:r>
              <a:rPr lang="en-US" sz="2000" u="sng" dirty="0"/>
              <a:t>PFM systems </a:t>
            </a:r>
            <a:r>
              <a:rPr lang="en-US" sz="2000" dirty="0"/>
              <a:t>and bottlenecks to </a:t>
            </a:r>
            <a:r>
              <a:rPr lang="en-US" sz="2000" u="sng" dirty="0"/>
              <a:t>health outputs or results at the country level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Understanding the relationships between PFM systems and health financing functions 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Studies completed: Guinea Bissau, Laos PDR, Kyrgyzstan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Studies in progress: Armenia, Myanmar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5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8" y="441594"/>
            <a:ext cx="10366857" cy="1145914"/>
          </a:xfrm>
        </p:spPr>
        <p:txBody>
          <a:bodyPr>
            <a:normAutofit/>
          </a:bodyPr>
          <a:lstStyle/>
          <a:p>
            <a:r>
              <a:rPr lang="en-US" sz="2400" b="1" spc="300" dirty="0"/>
              <a:t>PFM IN HEALTH : Illustrative fishbone analysis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1B87EC-ADF3-4D07-80FA-E80D9406E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623" y="1282129"/>
            <a:ext cx="10366857" cy="52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78" y="441594"/>
            <a:ext cx="11749414" cy="1145914"/>
          </a:xfrm>
        </p:spPr>
        <p:txBody>
          <a:bodyPr>
            <a:normAutofit/>
          </a:bodyPr>
          <a:lstStyle/>
          <a:p>
            <a:r>
              <a:rPr lang="en-US" sz="3200" spc="300" dirty="0"/>
              <a:t>PFM IN HEALTH : Illustrative issues from a case study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301675"/>
            <a:ext cx="11749414" cy="5556325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Inherent disconnect between how the funds are allocated </a:t>
            </a:r>
            <a:r>
              <a:rPr lang="en-US" b="1" dirty="0"/>
              <a:t>(case based payment</a:t>
            </a:r>
            <a:r>
              <a:rPr lang="en-US" dirty="0"/>
              <a:t>) and how they are spent (input line item based on the rules applicable to the source of funds) - a</a:t>
            </a:r>
            <a:r>
              <a:rPr lang="en-US" b="1" dirty="0"/>
              <a:t> typical case of mis-alignment HF reforms and PFM systems.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Need for </a:t>
            </a:r>
            <a:r>
              <a:rPr lang="en-US" dirty="0" err="1"/>
              <a:t>MoF</a:t>
            </a:r>
            <a:r>
              <a:rPr lang="en-US" dirty="0"/>
              <a:t> for removing this incongruence </a:t>
            </a:r>
          </a:p>
          <a:p>
            <a:pPr lvl="2"/>
            <a:r>
              <a:rPr lang="en-US" sz="1800" dirty="0"/>
              <a:t>towards a programmatic way of allocating/releasing these funds to improve service delivery (rather than incentivizing spending to abide with rules). </a:t>
            </a:r>
          </a:p>
          <a:p>
            <a:pPr lvl="2"/>
            <a:endParaRPr lang="en-US" sz="1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     Health sector reforms taking place for a long time in Kyrgyz – time to take next step</a:t>
            </a:r>
          </a:p>
          <a:p>
            <a:pPr lvl="1"/>
            <a:r>
              <a:rPr lang="en-US" sz="2000" dirty="0"/>
              <a:t>adequate capacity has been created over years (1996-2016) within the system to take next step - by enhancing the autonomy at HF with appropriate governance and control arrangements (new budget code)</a:t>
            </a:r>
          </a:p>
          <a:p>
            <a:pPr lvl="1"/>
            <a:r>
              <a:rPr lang="en-US" sz="2000" dirty="0"/>
              <a:t>Incentivize service delivery to test out the appetite of the system with sufficient control and governance measures. 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1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774AA-36CE-429A-ABFB-DDD6202E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spc="300" dirty="0"/>
              <a:t>PFM IN HEALTH : Illustrative examples from a study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FEBFD-02F9-4249-B53A-D8B5F496B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515" y="2121762"/>
            <a:ext cx="4911827" cy="36269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Strengthening availability of skilled and motivated work force</a:t>
            </a:r>
          </a:p>
          <a:p>
            <a:r>
              <a:rPr lang="en-US" sz="2400" dirty="0"/>
              <a:t>Improving availability of adequate funding for operations and maintenance</a:t>
            </a:r>
          </a:p>
          <a:p>
            <a:r>
              <a:rPr lang="en-US" sz="2400" dirty="0"/>
              <a:t>Ensuring adequate and effective investment in infrastructure and equipment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2320C0A-45BC-40D6-BFD1-56428B624E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8732" y="544171"/>
            <a:ext cx="2555747" cy="1744297"/>
          </a:xfrm>
          <a:prstGeom prst="rect">
            <a:avLst/>
          </a:prstGeom>
        </p:spPr>
      </p:pic>
      <p:pic>
        <p:nvPicPr>
          <p:cNvPr id="7" name="Picture 6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294FF36E-95DF-4A1F-BE9A-4D07096AF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212" y="582786"/>
            <a:ext cx="2555747" cy="1667624"/>
          </a:xfrm>
          <a:prstGeom prst="rect">
            <a:avLst/>
          </a:prstGeom>
        </p:spPr>
      </p:pic>
      <p:pic>
        <p:nvPicPr>
          <p:cNvPr id="8" name="Picture 7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9E210508-EB79-443B-98C8-8B543B3CF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732" y="3020202"/>
            <a:ext cx="5433229" cy="29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E692-FB1C-4349-94FD-0523082F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Exercise: Pick any two issues and propose solutions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BF9074-D1EA-4EC2-9B8C-0F39343BED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0" y="1825625"/>
            <a:ext cx="4844239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E1278-8275-4CAF-87DE-848E1BF4E8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formulation: Health financing adequacy</a:t>
            </a:r>
          </a:p>
          <a:p>
            <a:r>
              <a:rPr lang="en-US" dirty="0"/>
              <a:t>Budget releases and funds flow from </a:t>
            </a:r>
            <a:r>
              <a:rPr lang="en-US" dirty="0" err="1"/>
              <a:t>MoF</a:t>
            </a:r>
            <a:r>
              <a:rPr lang="en-US" dirty="0"/>
              <a:t> to providers</a:t>
            </a:r>
          </a:p>
          <a:p>
            <a:r>
              <a:rPr lang="en-US" dirty="0"/>
              <a:t>Procurement procedures and shortages of supplies</a:t>
            </a:r>
          </a:p>
          <a:p>
            <a:r>
              <a:rPr lang="en-US" dirty="0"/>
              <a:t>Internal controls including accounting, Information systems </a:t>
            </a:r>
          </a:p>
          <a:p>
            <a:r>
              <a:rPr lang="en-US" dirty="0"/>
              <a:t>Audit: Internal &amp; external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0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1D261A-1B08-4860-A285-20CDF2FF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9" y="1918179"/>
            <a:ext cx="4596736" cy="360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4" y="302817"/>
            <a:ext cx="1189483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Relative strengths noticed in PFM processes from ongoing review (2019):  Armenia 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07172" y="1796260"/>
            <a:ext cx="7033844" cy="4351338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45553E-9D7E-4B29-8136-E08F141A3A0A}"/>
              </a:ext>
            </a:extLst>
          </p:cNvPr>
          <p:cNvSpPr txBox="1">
            <a:spLocks/>
          </p:cNvSpPr>
          <p:nvPr/>
        </p:nvSpPr>
        <p:spPr>
          <a:xfrm>
            <a:off x="4375730" y="1563753"/>
            <a:ext cx="7737380" cy="5071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MTEF  linked Program Budgeting at national level; flexibility at </a:t>
            </a:r>
            <a:r>
              <a:rPr lang="en-US" sz="2000" dirty="0" err="1"/>
              <a:t>MoH</a:t>
            </a:r>
            <a:r>
              <a:rPr lang="en-US" sz="2000" dirty="0"/>
              <a:t> &amp; facility; Annual budget system in all public facilities; Payments from treasury on a timely basis; usually not more than 2-3 days from approval to receipt; </a:t>
            </a:r>
          </a:p>
          <a:p>
            <a:r>
              <a:rPr lang="en-US" sz="2000" dirty="0"/>
              <a:t>Near 100% expenditure and most receipts at facility through non-cash; well developed treasury and commercial bank account system;</a:t>
            </a:r>
          </a:p>
          <a:p>
            <a:r>
              <a:rPr lang="en-US" sz="2000" dirty="0"/>
              <a:t>Well developed commitment, verification, authorization &amp; disbursement</a:t>
            </a:r>
          </a:p>
          <a:p>
            <a:r>
              <a:rPr lang="en-US" sz="2000" dirty="0"/>
              <a:t>Availability of professionally qualified finance &amp; accounting staff</a:t>
            </a:r>
          </a:p>
          <a:p>
            <a:r>
              <a:rPr lang="en-US" sz="2000" dirty="0"/>
              <a:t>Public facilities governed by procurement law; eProcurement in place;  hospitals have procurement committees and procurement trained  staff; electronic auctions, request for proposal and single source options available for procurement</a:t>
            </a:r>
          </a:p>
          <a:p>
            <a:r>
              <a:rPr lang="en-US" sz="2000" dirty="0"/>
              <a:t>External audit of facilities exceeding turnover threshold</a:t>
            </a:r>
          </a:p>
          <a:p>
            <a:r>
              <a:rPr lang="en-US" sz="2000" dirty="0"/>
              <a:t>Monthly service delivery reports to SHA (</a:t>
            </a:r>
            <a:r>
              <a:rPr lang="en-US" sz="2000" dirty="0" err="1"/>
              <a:t>MoH</a:t>
            </a:r>
            <a:r>
              <a:rPr lang="en-US" sz="2000" dirty="0"/>
              <a:t>) doubles as budget execution report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99358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b="20734"/>
          <a:stretch/>
        </p:blipFill>
        <p:spPr>
          <a:xfrm>
            <a:off x="0" y="1325993"/>
            <a:ext cx="12192000" cy="5492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dirty="0"/>
              <a:t>Session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055641"/>
            <a:ext cx="6766559" cy="4033520"/>
          </a:xfrm>
          <a:solidFill>
            <a:srgbClr val="FFFFFF">
              <a:alpha val="67843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" dirty="0"/>
          </a:p>
          <a:p>
            <a:pPr marL="685800" lvl="2">
              <a:spcBef>
                <a:spcPts val="1000"/>
              </a:spcBef>
            </a:pPr>
            <a:r>
              <a:rPr lang="en-US" sz="2800" b="1" dirty="0"/>
              <a:t>Country PFM systems: The foundations</a:t>
            </a:r>
          </a:p>
          <a:p>
            <a:pPr marL="685800" lvl="2">
              <a:spcBef>
                <a:spcPts val="1000"/>
              </a:spcBef>
            </a:pPr>
            <a:r>
              <a:rPr lang="en-US" sz="2800" b="1" dirty="0"/>
              <a:t>PEFA approach to PFM in Armenia</a:t>
            </a:r>
          </a:p>
          <a:p>
            <a:pPr marL="685800" lvl="2">
              <a:spcBef>
                <a:spcPts val="1000"/>
              </a:spcBef>
            </a:pPr>
            <a:r>
              <a:rPr lang="en-US" sz="2800" b="1" dirty="0"/>
              <a:t>Rationale for focus on PFM in Health</a:t>
            </a:r>
          </a:p>
          <a:p>
            <a:pPr marL="685800" lvl="2">
              <a:spcBef>
                <a:spcPts val="1000"/>
              </a:spcBef>
            </a:pPr>
            <a:r>
              <a:rPr lang="en-US" sz="2800" b="1" dirty="0" err="1"/>
              <a:t>FinHealth</a:t>
            </a:r>
            <a:r>
              <a:rPr lang="en-US" sz="2800" b="1" dirty="0"/>
              <a:t>: Framework Assessing PFM in Health for service delivery</a:t>
            </a:r>
          </a:p>
          <a:p>
            <a:pPr marL="685800" lvl="2">
              <a:spcBef>
                <a:spcPts val="1000"/>
              </a:spcBef>
            </a:pPr>
            <a:r>
              <a:rPr lang="en-US" sz="2800" b="1" dirty="0"/>
              <a:t>Global experiences </a:t>
            </a:r>
          </a:p>
          <a:p>
            <a:pPr marL="685800" lvl="2">
              <a:spcBef>
                <a:spcPts val="1000"/>
              </a:spcBef>
            </a:pPr>
            <a:r>
              <a:rPr lang="en-US" sz="2800" b="1" dirty="0"/>
              <a:t>Deep dive into Armenia PFM in Health</a:t>
            </a:r>
          </a:p>
          <a:p>
            <a:pPr marL="685800" lvl="2">
              <a:spcBef>
                <a:spcPts val="1000"/>
              </a:spcBef>
            </a:pPr>
            <a:r>
              <a:rPr lang="en-US" sz="2800" b="1" dirty="0"/>
              <a:t>Discussion</a:t>
            </a:r>
          </a:p>
          <a:p>
            <a:pPr marL="685800" lvl="2">
              <a:spcBef>
                <a:spcPts val="1000"/>
              </a:spcBef>
            </a:pPr>
            <a:endParaRPr lang="en-US" sz="2600" b="1" dirty="0"/>
          </a:p>
          <a:p>
            <a:pPr marL="685800" lvl="2">
              <a:spcBef>
                <a:spcPts val="1000"/>
              </a:spcBef>
            </a:pPr>
            <a:endParaRPr lang="en-US" sz="2600" b="1" dirty="0"/>
          </a:p>
          <a:p>
            <a:pPr marL="685800" lvl="2">
              <a:spcBef>
                <a:spcPts val="1000"/>
              </a:spcBef>
            </a:pPr>
            <a:endParaRPr lang="en-US" sz="2400" b="1" dirty="0"/>
          </a:p>
          <a:p>
            <a:pPr marL="228600" lvl="1">
              <a:spcBef>
                <a:spcPts val="1000"/>
              </a:spcBef>
            </a:pP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1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A6FB9-1F29-4E0A-9D6E-BDB045210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9" y="1753464"/>
            <a:ext cx="4445000" cy="408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4" y="302817"/>
            <a:ext cx="11894838" cy="1325563"/>
          </a:xfrm>
        </p:spPr>
        <p:txBody>
          <a:bodyPr>
            <a:normAutofit/>
          </a:bodyPr>
          <a:lstStyle/>
          <a:p>
            <a:r>
              <a:rPr lang="en-US" sz="2800" spc="300" dirty="0"/>
              <a:t>Examples of PFM issues under ongoing review (2019): Armenia </a:t>
            </a:r>
            <a:endParaRPr lang="en-US" sz="2800" b="1" spc="300" dirty="0"/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07172" y="1796260"/>
            <a:ext cx="7033844" cy="4351338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45553E-9D7E-4B29-8136-E08F141A3A0A}"/>
              </a:ext>
            </a:extLst>
          </p:cNvPr>
          <p:cNvSpPr txBox="1">
            <a:spLocks/>
          </p:cNvSpPr>
          <p:nvPr/>
        </p:nvSpPr>
        <p:spPr>
          <a:xfrm>
            <a:off x="4375730" y="1563753"/>
            <a:ext cx="7737380" cy="5071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Public facility Managers find the number of financial and technical reports (monthly, quarterly, semi annual and annual) to be produced burdensome and time consuming</a:t>
            </a:r>
          </a:p>
          <a:p>
            <a:r>
              <a:rPr lang="en-US" sz="2400" dirty="0"/>
              <a:t>Absence of Financial Management IT systems; only large facilities  use accounting software</a:t>
            </a:r>
          </a:p>
          <a:p>
            <a:r>
              <a:rPr lang="en-US" sz="2400" dirty="0"/>
              <a:t>Facilities not significantly involved in State Budget formulation; are only advised of their annual budget allocation; top down approach of budget formulation</a:t>
            </a:r>
          </a:p>
          <a:p>
            <a:r>
              <a:rPr lang="en-US" sz="2400" dirty="0"/>
              <a:t>No budget receipts for first two months; facilities usually plan based on previous years’ cash balances; although on rare occasions, but few even had to take short-term commercial loans from banks to adjust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54341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4" y="302817"/>
            <a:ext cx="11894838" cy="1325563"/>
          </a:xfrm>
        </p:spPr>
        <p:txBody>
          <a:bodyPr>
            <a:normAutofit/>
          </a:bodyPr>
          <a:lstStyle/>
          <a:p>
            <a:r>
              <a:rPr lang="en-US" sz="2800" spc="300" dirty="0"/>
              <a:t>Examples of PFM issues under ongoing review (2019): Armenia </a:t>
            </a:r>
            <a:endParaRPr lang="en-US" sz="2800" b="1" spc="300" dirty="0"/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07172" y="1796260"/>
            <a:ext cx="7033844" cy="4351338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45553E-9D7E-4B29-8136-E08F141A3A0A}"/>
              </a:ext>
            </a:extLst>
          </p:cNvPr>
          <p:cNvSpPr txBox="1">
            <a:spLocks/>
          </p:cNvSpPr>
          <p:nvPr/>
        </p:nvSpPr>
        <p:spPr>
          <a:xfrm>
            <a:off x="4375730" y="1563753"/>
            <a:ext cx="7737380" cy="5071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Occasional delays in receipts of medicines or referral form supplies (due to procurement challenges both at Central and local procurement), leading to non-referrals, patients having to spend out-of-pocket on medicines,  and consequent dissatisfaction</a:t>
            </a:r>
          </a:p>
          <a:p>
            <a:r>
              <a:rPr lang="en-US" sz="2400" dirty="0"/>
              <a:t>Professional capacity limitations in projection of likely medicine requirements on a annual basis</a:t>
            </a:r>
          </a:p>
          <a:p>
            <a:r>
              <a:rPr lang="en-US" sz="2400" dirty="0"/>
              <a:t>Small size procurements, missing economies of scale; some times failed procurements increasing OOP</a:t>
            </a:r>
          </a:p>
          <a:p>
            <a:r>
              <a:rPr lang="en-US" sz="2400" dirty="0"/>
              <a:t>Different and ad-hoc internal procedures used by facility managers to monitor and manage revenues, expenditure and accounts payable</a:t>
            </a:r>
          </a:p>
          <a:p>
            <a:r>
              <a:rPr lang="en-US" sz="2400" dirty="0"/>
              <a:t>External mandatory audit thresholds: balance between accountability and costs &amp; benefits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671D7-F34C-4C47-A918-36D656CAE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6" y="2547319"/>
            <a:ext cx="4191864" cy="267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7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4" y="302817"/>
            <a:ext cx="11894838" cy="1325563"/>
          </a:xfrm>
        </p:spPr>
        <p:txBody>
          <a:bodyPr>
            <a:normAutofit/>
          </a:bodyPr>
          <a:lstStyle/>
          <a:p>
            <a:r>
              <a:rPr lang="en-US" sz="2800" spc="300" dirty="0"/>
              <a:t>Examples of PFM issues under ongoing review (2019): Armenia </a:t>
            </a:r>
            <a:endParaRPr lang="en-US" sz="2800" b="1" spc="300" dirty="0"/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07172" y="1796260"/>
            <a:ext cx="7033844" cy="4351338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45553E-9D7E-4B29-8136-E08F141A3A0A}"/>
              </a:ext>
            </a:extLst>
          </p:cNvPr>
          <p:cNvSpPr txBox="1">
            <a:spLocks/>
          </p:cNvSpPr>
          <p:nvPr/>
        </p:nvSpPr>
        <p:spPr>
          <a:xfrm>
            <a:off x="5033892" y="1563754"/>
            <a:ext cx="7079218" cy="4855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Low reimbursement rates for BBP services (hospital care); different reimbursement rates for different categories of BBP beneficiaries;  </a:t>
            </a:r>
          </a:p>
          <a:p>
            <a:r>
              <a:rPr lang="en-US" sz="2000" dirty="0"/>
              <a:t>Public funding of health sector limited by budget constraints</a:t>
            </a:r>
          </a:p>
          <a:p>
            <a:r>
              <a:rPr lang="en-US" sz="2000" dirty="0"/>
              <a:t>Fragmentation of health budget to different programs and activities; leading to periodic revisions of facility budgets by MOH / MOF  during the fiscal year</a:t>
            </a:r>
          </a:p>
          <a:p>
            <a:r>
              <a:rPr lang="en-US" sz="2000" dirty="0"/>
              <a:t>Need to absorb higher annual service costs for E-health system (not yet fully functional),  when compared to former HMIS system</a:t>
            </a:r>
          </a:p>
          <a:p>
            <a:r>
              <a:rPr lang="en-US" sz="2000" dirty="0" err="1"/>
              <a:t>MoH</a:t>
            </a:r>
            <a:r>
              <a:rPr lang="en-US" sz="2000" dirty="0"/>
              <a:t> policy departments not  directly involved in budget formulation; </a:t>
            </a:r>
          </a:p>
          <a:p>
            <a:r>
              <a:rPr lang="en-US" sz="2000" dirty="0"/>
              <a:t>Weak internal audit; focus only of financial reports</a:t>
            </a:r>
          </a:p>
          <a:p>
            <a:r>
              <a:rPr lang="en-US" sz="2000" dirty="0"/>
              <a:t>Need for capacity development both at facility level and Ministries and regional departments to strengthen internal audit functions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F2220-D5E4-4C96-AB8B-E1400DCD7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>
          <a:xfrm>
            <a:off x="416629" y="2374520"/>
            <a:ext cx="4617263" cy="30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3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7C00C-76B7-4216-B2A8-032730312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0136"/>
          <a:stretch/>
        </p:blipFill>
        <p:spPr>
          <a:xfrm>
            <a:off x="229426" y="2133254"/>
            <a:ext cx="3428174" cy="2987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25" y="441594"/>
            <a:ext cx="10366857" cy="1145914"/>
          </a:xfrm>
        </p:spPr>
        <p:txBody>
          <a:bodyPr>
            <a:normAutofit fontScale="90000"/>
          </a:bodyPr>
          <a:lstStyle/>
          <a:p>
            <a:r>
              <a:rPr lang="en-US" sz="2800" spc="300" dirty="0"/>
              <a:t>Emerging suggested measures to consider for improvement of PFM in Health in Armenia in short-term perspective</a:t>
            </a:r>
            <a:endParaRPr lang="en-US" sz="2800" b="1" spc="300" dirty="0"/>
          </a:p>
        </p:txBody>
      </p:sp>
      <p:sp>
        <p:nvSpPr>
          <p:cNvPr id="8" name="Rectangle 7"/>
          <p:cNvSpPr/>
          <p:nvPr/>
        </p:nvSpPr>
        <p:spPr>
          <a:xfrm>
            <a:off x="5085806" y="1500637"/>
            <a:ext cx="139337" cy="459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57599" y="1563753"/>
            <a:ext cx="8455511" cy="5071939"/>
          </a:xfrm>
        </p:spPr>
        <p:txBody>
          <a:bodyPr>
            <a:noAutofit/>
          </a:bodyPr>
          <a:lstStyle/>
          <a:p>
            <a:pPr lvl="0"/>
            <a:r>
              <a:rPr lang="en-US" sz="2200" dirty="0"/>
              <a:t>Eliminate differences in reimbursement rates for the same type of BBP services for different categories of beneficiaries; revise and simplify the BBP structure (eligibility criteria and exceptions for different services and groups of population)</a:t>
            </a:r>
            <a:endParaRPr lang="hy-AM" sz="2200" dirty="0"/>
          </a:p>
          <a:p>
            <a:pPr lvl="0"/>
            <a:r>
              <a:rPr lang="en-US" sz="2200" dirty="0"/>
              <a:t>Revise the purchasing and contracting arrangements for BBP services to provide more predictability and stability of public funding flow throughout the fiscal year (e.g. consider signing three-year contracts with health facilities, given the availability of budget funds)</a:t>
            </a:r>
            <a:endParaRPr lang="hy-AM" sz="2200" dirty="0"/>
          </a:p>
          <a:p>
            <a:pPr lvl="0"/>
            <a:r>
              <a:rPr lang="en-US" sz="2200" dirty="0"/>
              <a:t>Centralize the procurement of most commonly used medicine and supplies for public facilities through </a:t>
            </a:r>
            <a:r>
              <a:rPr lang="en-US" sz="2200" dirty="0" err="1"/>
              <a:t>MoH</a:t>
            </a:r>
            <a:r>
              <a:rPr lang="en-US" sz="2200" dirty="0"/>
              <a:t> (starting with regional PHC facilities with small-scale needs); improve the supply chain management to reduce operational costs for storage and distribution</a:t>
            </a:r>
            <a:endParaRPr lang="hy-AM" sz="2200" dirty="0"/>
          </a:p>
          <a:p>
            <a:pPr lvl="0"/>
            <a:r>
              <a:rPr lang="en-US" sz="2200" dirty="0"/>
              <a:t>Systematize the reporting requirements for health facilities (at</a:t>
            </a:r>
            <a:r>
              <a:rPr lang="hy-AM" sz="2200" dirty="0"/>
              <a:t> </a:t>
            </a:r>
            <a:r>
              <a:rPr lang="en-US" sz="2200" dirty="0"/>
              <a:t>least to different categories); reduce and eliminate duplicating and ad-hoc reports. </a:t>
            </a:r>
            <a:endParaRPr lang="hy-AM" sz="2200" dirty="0"/>
          </a:p>
          <a:p>
            <a:pPr marL="457200" lvl="1" indent="0">
              <a:buNone/>
            </a:pPr>
            <a:endParaRPr lang="en-US" alt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6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b="20734"/>
          <a:stretch/>
        </p:blipFill>
        <p:spPr>
          <a:xfrm>
            <a:off x="0" y="1"/>
            <a:ext cx="12192000" cy="68188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EB0E4-38E7-405C-8109-9E6EAD24CF1A}"/>
              </a:ext>
            </a:extLst>
          </p:cNvPr>
          <p:cNvSpPr/>
          <p:nvPr/>
        </p:nvSpPr>
        <p:spPr>
          <a:xfrm>
            <a:off x="1219200" y="2301013"/>
            <a:ext cx="9519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Discussion: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How can we do better?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1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64" y="302817"/>
            <a:ext cx="10515600" cy="1077927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What is Public Financial Management (PFM) ?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2067D-F253-4401-B204-2788C7CF7E04}"/>
              </a:ext>
            </a:extLst>
          </p:cNvPr>
          <p:cNvSpPr txBox="1"/>
          <p:nvPr/>
        </p:nvSpPr>
        <p:spPr>
          <a:xfrm>
            <a:off x="822960" y="6281928"/>
            <a:ext cx="6053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Andrew et al: This is PFM (2014)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EB02A-5EBD-4ADC-B1B5-07B0FBAE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23" y="1795749"/>
            <a:ext cx="10627605" cy="44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32" y="0"/>
            <a:ext cx="11543126" cy="1708863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Why is Public Financial Management (PFM) key for performance and accountability?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6CBA-C050-4ACD-B07E-5BDED2542BC8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B5A9D0-E87E-49D3-87D9-1007D7B1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0" y="1715041"/>
            <a:ext cx="10751770" cy="50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7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439" y="1192359"/>
            <a:ext cx="4362425" cy="45331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A89A-C1B0-2442-8250-577B108BB3A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olor_Icons_Pilla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35" y="1578773"/>
            <a:ext cx="1377407" cy="13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Color_Icons_Pilla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20" y="1587380"/>
            <a:ext cx="1377407" cy="13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Color_Icons_Pillar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12" y="3998072"/>
            <a:ext cx="1380826" cy="13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 descr="Color_Icons_Pillar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06" y="3976680"/>
            <a:ext cx="1377407" cy="13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 descr="Color_Icons_Pillar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00" y="3976651"/>
            <a:ext cx="1377407" cy="13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1" name="Picture 7" descr="Color_Icons_Pillar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55" y="3976652"/>
            <a:ext cx="1377407" cy="13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2" name="Picture 8" descr="Color_Icons_Pillar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40" y="1587380"/>
            <a:ext cx="1380826" cy="13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95340" y="3066342"/>
            <a:ext cx="1771281" cy="20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Pillar One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</a:rPr>
              <a:t>Budget reliability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56617" y="3073145"/>
            <a:ext cx="1771281" cy="18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Pillar Two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</a:rPr>
              <a:t>Transparency of public finances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564054" y="3084598"/>
            <a:ext cx="2288732" cy="19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Pillar Three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</a:rPr>
              <a:t>Management of assets and liabilities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464740" y="5473869"/>
            <a:ext cx="2160061" cy="93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Pillar Four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</a:rPr>
              <a:t>Policy-based fiscal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</a:rPr>
              <a:t>strategy and budgeting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868261" y="5461378"/>
            <a:ext cx="1913688" cy="3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Pillar Five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</a:rPr>
              <a:t>Predictability and control in budget execution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148749" y="5452633"/>
            <a:ext cx="2143693" cy="61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Pillar Six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</a:rPr>
              <a:t>Accounting and reporting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639527" y="5449081"/>
            <a:ext cx="1989288" cy="27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</a:rPr>
              <a:t>Pillar Seven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</a:rPr>
              <a:t>External scrutiny and audit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PEFA approach: Pillars of PFM performance</a:t>
            </a:r>
          </a:p>
        </p:txBody>
      </p:sp>
    </p:spTree>
    <p:extLst>
      <p:ext uri="{BB962C8B-B14F-4D97-AF65-F5344CB8AC3E}">
        <p14:creationId xmlns:p14="http://schemas.microsoft.com/office/powerpoint/2010/main" val="309276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D4162-758C-4E0F-8C5A-5F71966A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Armenia PEFA 2014: Strong national PFM foundations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CDC4FF-26E3-46D4-9900-F90573FFE9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Strong PFM systems with 16 of 28 PIs scoring B or above</a:t>
            </a:r>
          </a:p>
          <a:p>
            <a:r>
              <a:rPr lang="en-US" dirty="0"/>
              <a:t>Aggregate fiscal discipline high; limitations in strategic allocation of resources and service delivery</a:t>
            </a:r>
          </a:p>
          <a:p>
            <a:r>
              <a:rPr lang="en-US" dirty="0"/>
              <a:t>Client treasury system: Improvements in cash management, accounting &amp; reporting</a:t>
            </a:r>
          </a:p>
          <a:p>
            <a:r>
              <a:rPr lang="en-US" dirty="0"/>
              <a:t>Higher costs of service delivery due to weaknesses in internal control system</a:t>
            </a:r>
          </a:p>
          <a:p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31E1A16-06A1-4C22-8775-3DFEEAAE7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489166"/>
              </p:ext>
            </p:extLst>
          </p:nvPr>
        </p:nvGraphicFramePr>
        <p:xfrm>
          <a:off x="613953" y="1635328"/>
          <a:ext cx="5482047" cy="4900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40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374600" y="4195831"/>
            <a:ext cx="3042031" cy="2327483"/>
          </a:xfrm>
          <a:prstGeom prst="rect">
            <a:avLst/>
          </a:prstGeom>
          <a:solidFill>
            <a:schemeClr val="accent2">
              <a:lumMod val="75000"/>
              <a:alpha val="1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9966" y="2790307"/>
            <a:ext cx="3026666" cy="14436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90" y="531429"/>
            <a:ext cx="10515600" cy="646331"/>
          </a:xfrm>
        </p:spPr>
        <p:txBody>
          <a:bodyPr>
            <a:spAutoFit/>
          </a:bodyPr>
          <a:lstStyle/>
          <a:p>
            <a:r>
              <a:rPr lang="en-US" sz="4000" dirty="0">
                <a:ea typeface="Batang" panose="02030600000101010101" pitchFamily="18" charset="-127"/>
              </a:rPr>
              <a:t>Why PFM in health?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grayscl/>
          </a:blip>
          <a:srcRect b="17318"/>
          <a:stretch/>
        </p:blipFill>
        <p:spPr>
          <a:xfrm>
            <a:off x="822620" y="1338197"/>
            <a:ext cx="3006894" cy="2308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5772" y="4343986"/>
            <a:ext cx="3449858" cy="213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budgets are formed and allocated to different ministries (including health),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these funds flow through different levels of administration, and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these budgets are implemented.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503" y="3621768"/>
            <a:ext cx="3023897" cy="2901547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497" y="4343986"/>
            <a:ext cx="3023897" cy="1770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An open and orderly PFM system enables </a:t>
            </a:r>
            <a:r>
              <a:rPr lang="en-US" sz="2000" dirty="0">
                <a:solidFill>
                  <a:schemeClr val="bg1"/>
                </a:solidFill>
              </a:rPr>
              <a:t>effective health service delivery.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grayscl/>
          </a:blip>
          <a:srcRect t="25562"/>
          <a:stretch/>
        </p:blipFill>
        <p:spPr>
          <a:xfrm>
            <a:off x="4384569" y="1317227"/>
            <a:ext cx="3026664" cy="14864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56874" y="2913765"/>
            <a:ext cx="3128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 towards UHC requires reliance on  increased government spending bringing PFM to the forefront 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7867388" y="1338197"/>
            <a:ext cx="3013751" cy="24968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67387" y="3516640"/>
            <a:ext cx="3013751" cy="3006674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7931" y="4223525"/>
            <a:ext cx="2572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PFM systems have important implications for and service delivery and accountability.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6990" y="1282428"/>
            <a:ext cx="34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0664" y="119738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0590" y="12370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671297" y="1338197"/>
            <a:ext cx="620359" cy="58768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68870" y="1244602"/>
            <a:ext cx="620359" cy="58768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62587" y="1297111"/>
            <a:ext cx="620359" cy="58768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8972" y="653595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96CBA-C050-4ACD-B07E-5BDED2542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46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>
            <a:off x="6048750" y="2460173"/>
            <a:ext cx="6143250" cy="3254666"/>
          </a:xfrm>
          <a:prstGeom prst="homePlate">
            <a:avLst>
              <a:gd name="adj" fmla="val 21557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621999" y="2467159"/>
            <a:ext cx="5294245" cy="3260930"/>
          </a:xfrm>
          <a:prstGeom prst="homePlate">
            <a:avLst>
              <a:gd name="adj" fmla="val 42947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725242" y="2473423"/>
            <a:ext cx="3969523" cy="3254666"/>
          </a:xfrm>
          <a:prstGeom prst="homePlate">
            <a:avLst>
              <a:gd name="adj" fmla="val 35952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5575328" y="-4901132"/>
            <a:ext cx="1041342" cy="121920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29" y="532087"/>
            <a:ext cx="11822213" cy="1325563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PFM and health service delivery are intertwined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13332" y="1921669"/>
            <a:ext cx="10789334" cy="48688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Beyond fiduciary, sound PFM really matters for development results in the health sector </a:t>
            </a:r>
            <a:endParaRPr kumimoji="0" lang="fr-FR" sz="2000" b="1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3276" y="2789085"/>
            <a:ext cx="272750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Funds need to be channeled to the health sector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(right amount, right place, right time).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 resourcing, planning and budgeting required 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 defined health needs  and allow for risk pooling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4019" y="2933344"/>
            <a:ext cx="2362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funds need to be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spent for intended purposes, with adequate control, value-for-money and accounted  accurately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reliable financial accounting systems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1" y="2988898"/>
            <a:ext cx="1324180" cy="17002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46181" y="3079042"/>
            <a:ext cx="27964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Stakeholders (government, parliament, donors) need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reasonable assurance on intended purpose, outcomes and value-for-money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hrough external audit (financial and performance)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78" y="3025186"/>
            <a:ext cx="1164718" cy="90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967613" y="3326290"/>
            <a:ext cx="1046612" cy="965792"/>
            <a:chOff x="5215823" y="4854633"/>
            <a:chExt cx="1046612" cy="965792"/>
          </a:xfrm>
        </p:grpSpPr>
        <p:sp>
          <p:nvSpPr>
            <p:cNvPr id="21" name="Oval 20"/>
            <p:cNvSpPr/>
            <p:nvPr/>
          </p:nvSpPr>
          <p:spPr>
            <a:xfrm>
              <a:off x="5215823" y="4854633"/>
              <a:ext cx="1046612" cy="965792"/>
            </a:xfrm>
            <a:prstGeom prst="ellipse">
              <a:avLst/>
            </a:prstGeom>
            <a:solidFill>
              <a:srgbClr val="92D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/>
            <p:cNvPicPr/>
            <p:nvPr/>
          </p:nvPicPr>
          <p:blipFill rotWithShape="1"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8258" r="74319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24"/>
            <a:stretch/>
          </p:blipFill>
          <p:spPr bwMode="auto">
            <a:xfrm>
              <a:off x="5389494" y="5104630"/>
              <a:ext cx="460127" cy="40370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/>
            <p:cNvPicPr/>
            <p:nvPr/>
          </p:nvPicPr>
          <p:blipFill rotWithShape="1"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8258" r="74319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24"/>
            <a:stretch/>
          </p:blipFill>
          <p:spPr bwMode="auto">
            <a:xfrm>
              <a:off x="5619557" y="5239536"/>
              <a:ext cx="460127" cy="40370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url.png"/>
          <p:cNvPicPr/>
          <p:nvPr/>
        </p:nvPicPr>
        <p:blipFill>
          <a:blip r:embed="rId7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bright="10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01" y="4008171"/>
            <a:ext cx="912742" cy="923914"/>
          </a:xfrm>
          <a:prstGeom prst="rect">
            <a:avLst/>
          </a:prstGeom>
        </p:spPr>
      </p:pic>
      <p:pic>
        <p:nvPicPr>
          <p:cNvPr id="25" name="Picture 24" descr="url.png"/>
          <p:cNvPicPr/>
          <p:nvPr/>
        </p:nvPicPr>
        <p:blipFill>
          <a:blip r:embed="rId7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bright="10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30" y="4008171"/>
            <a:ext cx="912742" cy="92391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87968" y="5913064"/>
            <a:ext cx="11164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PFM system are weak, and do not respond to sector challenges and constraints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alignment remain weak amongst DPs, health system outputs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 are  affected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96CBA-C050-4ACD-B07E-5BDED2542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9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06" y="365125"/>
            <a:ext cx="11123008" cy="1555115"/>
          </a:xfrm>
        </p:spPr>
        <p:txBody>
          <a:bodyPr>
            <a:normAutofit/>
          </a:bodyPr>
          <a:lstStyle/>
          <a:p>
            <a:r>
              <a:rPr lang="en-US" sz="4000" dirty="0"/>
              <a:t>Unique feature of health sector: PFM systems need to adapt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96CBA-C050-4ACD-B07E-5BDED2542B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6EEB8D-0E49-45B5-AE94-11D397C86262}"/>
              </a:ext>
            </a:extLst>
          </p:cNvPr>
          <p:cNvGrpSpPr/>
          <p:nvPr/>
        </p:nvGrpSpPr>
        <p:grpSpPr>
          <a:xfrm>
            <a:off x="829506" y="1920240"/>
            <a:ext cx="10179247" cy="4140926"/>
            <a:chOff x="838200" y="1593719"/>
            <a:chExt cx="10179247" cy="41409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0A9A4C-E437-4CE5-B59F-775C72C0C9CA}"/>
                </a:ext>
              </a:extLst>
            </p:cNvPr>
            <p:cNvSpPr/>
            <p:nvPr/>
          </p:nvSpPr>
          <p:spPr>
            <a:xfrm>
              <a:off x="838200" y="1593719"/>
              <a:ext cx="3080657" cy="41409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2C30FF-F04F-4098-A5B4-7A4D34883367}"/>
                </a:ext>
              </a:extLst>
            </p:cNvPr>
            <p:cNvSpPr txBox="1"/>
            <p:nvPr/>
          </p:nvSpPr>
          <p:spPr>
            <a:xfrm>
              <a:off x="1058091" y="1632857"/>
              <a:ext cx="24220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Uncertainty: </a:t>
              </a:r>
              <a:b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About health needs and costs-                       across individuals, geographies and time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endPara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048BE7-0A5E-48C3-A07E-7EAC498FD149}"/>
                </a:ext>
              </a:extLst>
            </p:cNvPr>
            <p:cNvSpPr txBox="1"/>
            <p:nvPr/>
          </p:nvSpPr>
          <p:spPr>
            <a:xfrm>
              <a:off x="1469539" y="5018398"/>
              <a:ext cx="242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Needs flexibility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E7A123-E439-47CF-8227-C48ED4C411DA}"/>
                </a:ext>
              </a:extLst>
            </p:cNvPr>
            <p:cNvSpPr/>
            <p:nvPr/>
          </p:nvSpPr>
          <p:spPr>
            <a:xfrm>
              <a:off x="4373880" y="1593719"/>
              <a:ext cx="3080657" cy="41409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BB6492-2CA4-48A5-B280-BB2FBF617C29}"/>
                </a:ext>
              </a:extLst>
            </p:cNvPr>
            <p:cNvSpPr txBox="1"/>
            <p:nvPr/>
          </p:nvSpPr>
          <p:spPr>
            <a:xfrm>
              <a:off x="4379339" y="1632857"/>
              <a:ext cx="307519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Behavioral aspects: </a:t>
              </a:r>
              <a:b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lang="en-US" b="1" u="sng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Inputs used and services delivered are greatly influenced by providers – </a:t>
              </a: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 you pay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has a big impact on quality and efficiency.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to address incentives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5B194-CAC9-4ED7-99AF-CDDFC54D4CDD}"/>
                </a:ext>
              </a:extLst>
            </p:cNvPr>
            <p:cNvSpPr/>
            <p:nvPr/>
          </p:nvSpPr>
          <p:spPr>
            <a:xfrm>
              <a:off x="7936790" y="1593719"/>
              <a:ext cx="3080657" cy="41409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FF7410-FE49-494C-9CB6-B4C5C16524EA}"/>
                </a:ext>
              </a:extLst>
            </p:cNvPr>
            <p:cNvSpPr txBox="1"/>
            <p:nvPr/>
          </p:nvSpPr>
          <p:spPr>
            <a:xfrm>
              <a:off x="7946586" y="1632856"/>
              <a:ext cx="306106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 actors: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Improving access and financial protection often means contracting with the private sector.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Need contracting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511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1633</Words>
  <Application>Microsoft Office PowerPoint</Application>
  <PresentationFormat>Widescreen</PresentationFormat>
  <Paragraphs>268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Batang</vt:lpstr>
      <vt:lpstr>Arial</vt:lpstr>
      <vt:lpstr>Calibri</vt:lpstr>
      <vt:lpstr>Calibri Light</vt:lpstr>
      <vt:lpstr>Times New Roman</vt:lpstr>
      <vt:lpstr>Wingdings</vt:lpstr>
      <vt:lpstr>Office Theme</vt:lpstr>
      <vt:lpstr>  PFM as an enabler for improved performance and better accountability Session 7  Global Flagship Course on Health Systems Strengthening: The Challenge of Universal Health Coverage  Srinivas Gurazada, Sr Financial Management Specialist,  Adanna Deborah Ugochi Chukwuma, Health Specialist &amp; TTL Saro Tsaturyan, PFM in Health consultant Makich Khcheyan, PFM in Health consultant     </vt:lpstr>
      <vt:lpstr>Session outline</vt:lpstr>
      <vt:lpstr>   What is Public Financial Management (PFM) ?  </vt:lpstr>
      <vt:lpstr>   Why is Public Financial Management (PFM) key for performance and accountability?  </vt:lpstr>
      <vt:lpstr>PEFA approach: Pillars of PFM performance</vt:lpstr>
      <vt:lpstr>Armenia PEFA 2014: Strong national PFM foundations</vt:lpstr>
      <vt:lpstr>Why PFM in health? </vt:lpstr>
      <vt:lpstr>PFM and health service delivery are intertwined</vt:lpstr>
      <vt:lpstr>Unique feature of health sector: PFM systems need to adapt</vt:lpstr>
      <vt:lpstr>PFM issues in health sector</vt:lpstr>
      <vt:lpstr>PowerPoint Presentation</vt:lpstr>
      <vt:lpstr>  PFM issues in health sector affects service delivery </vt:lpstr>
      <vt:lpstr>PFM in health: Implications for transitions</vt:lpstr>
      <vt:lpstr>FinHEALTH: The toolkit for PFM in Health</vt:lpstr>
      <vt:lpstr>PFM IN HEALTH : Illustrative fishbone analysis    </vt:lpstr>
      <vt:lpstr>PFM IN HEALTH : Illustrative issues from a case study</vt:lpstr>
      <vt:lpstr>PFM IN HEALTH : Illustrative examples from a study</vt:lpstr>
      <vt:lpstr>Group Exercise: Pick any two issues and propose solutions</vt:lpstr>
      <vt:lpstr>Relative strengths noticed in PFM processes from ongoing review (2019):  Armenia </vt:lpstr>
      <vt:lpstr>Examples of PFM issues under ongoing review (2019): Armenia </vt:lpstr>
      <vt:lpstr>Examples of PFM issues under ongoing review (2019): Armenia </vt:lpstr>
      <vt:lpstr>Examples of PFM issues under ongoing review (2019): Armenia </vt:lpstr>
      <vt:lpstr>Emerging suggested measures to consider for improvement of PFM in Health in Armenia in short-term perspective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PFM as an enabler for improved performance and better accountability Session 8  Global Flagship Course on Health Systems Strengthening: The Challenge of Universal Health Coverage  Srinivas Gurazada, Sr Financial Management Specialist,  Adanna Deborah Ugochi Chukwuma, Health Specialist &amp; TTL Saro Tsaturyan, PFM in Health consultant Makich Khcheyan, PFM in Health consultant</dc:title>
  <dc:creator>Srinivas Gurazada</dc:creator>
  <cp:lastModifiedBy>Rialda Kovacevic</cp:lastModifiedBy>
  <cp:revision>35</cp:revision>
  <dcterms:created xsi:type="dcterms:W3CDTF">2019-05-06T08:15:23Z</dcterms:created>
  <dcterms:modified xsi:type="dcterms:W3CDTF">2019-05-11T16:22:25Z</dcterms:modified>
</cp:coreProperties>
</file>